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9" r:id="rId2"/>
    <p:sldId id="261" r:id="rId3"/>
    <p:sldId id="268" r:id="rId4"/>
    <p:sldId id="269" r:id="rId5"/>
    <p:sldId id="282" r:id="rId6"/>
    <p:sldId id="276" r:id="rId7"/>
    <p:sldId id="262" r:id="rId8"/>
    <p:sldId id="258" r:id="rId9"/>
    <p:sldId id="274" r:id="rId10"/>
    <p:sldId id="271" r:id="rId11"/>
    <p:sldId id="275" r:id="rId12"/>
    <p:sldId id="267" r:id="rId13"/>
    <p:sldId id="266" r:id="rId14"/>
    <p:sldId id="277" r:id="rId15"/>
    <p:sldId id="273" r:id="rId16"/>
    <p:sldId id="278" r:id="rId17"/>
    <p:sldId id="281" r:id="rId18"/>
    <p:sldId id="257" r:id="rId19"/>
    <p:sldId id="272" r:id="rId20"/>
    <p:sldId id="26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  <a:srgbClr val="CC0000"/>
    <a:srgbClr val="1E6C27"/>
    <a:srgbClr val="FF0000"/>
    <a:srgbClr val="EEF89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271" autoAdjust="0"/>
    <p:restoredTop sz="94660"/>
  </p:normalViewPr>
  <p:slideViewPr>
    <p:cSldViewPr>
      <p:cViewPr varScale="1">
        <p:scale>
          <a:sx n="66" d="100"/>
          <a:sy n="66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3" d="100"/>
        <a:sy n="4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7EEBF-9F05-42FB-B0CA-4B035F7E6A7B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70EE0-0298-4BD3-8405-76F182A9B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70EE0-0298-4BD3-8405-76F182A9B80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az-Latn-AZ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az-Latn-A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EB5C-D522-4F54-8E33-4567DDA09C2B}" type="datetimeFigureOut">
              <a:rPr lang="ru-RU" smtClean="0"/>
              <a:pPr/>
              <a:t>31.10.2016</a:t>
            </a:fld>
            <a:endParaRPr lang="az-Latn-A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z-Latn-A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C6DF-2EFB-4D85-8DC8-7D00AC3CC221}" type="slidenum">
              <a:rPr lang="az-Latn-AZ" smtClean="0"/>
              <a:pPr/>
              <a:t>‹#›</a:t>
            </a:fld>
            <a:endParaRPr lang="az-Latn-A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az-Latn-AZ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az-Latn-A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EB5C-D522-4F54-8E33-4567DDA09C2B}" type="datetimeFigureOut">
              <a:rPr lang="ru-RU" smtClean="0"/>
              <a:pPr/>
              <a:t>31.10.2016</a:t>
            </a:fld>
            <a:endParaRPr lang="az-Latn-A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z-Latn-A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C6DF-2EFB-4D85-8DC8-7D00AC3CC221}" type="slidenum">
              <a:rPr lang="az-Latn-AZ" smtClean="0"/>
              <a:pPr/>
              <a:t>‹#›</a:t>
            </a:fld>
            <a:endParaRPr lang="az-Latn-A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az-Latn-AZ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az-Latn-A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EB5C-D522-4F54-8E33-4567DDA09C2B}" type="datetimeFigureOut">
              <a:rPr lang="ru-RU" smtClean="0"/>
              <a:pPr/>
              <a:t>31.10.2016</a:t>
            </a:fld>
            <a:endParaRPr lang="az-Latn-A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z-Latn-A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C6DF-2EFB-4D85-8DC8-7D00AC3CC221}" type="slidenum">
              <a:rPr lang="az-Latn-AZ" smtClean="0"/>
              <a:pPr/>
              <a:t>‹#›</a:t>
            </a:fld>
            <a:endParaRPr lang="az-Latn-A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az-Latn-AZ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az-Latn-A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EB5C-D522-4F54-8E33-4567DDA09C2B}" type="datetimeFigureOut">
              <a:rPr lang="ru-RU" smtClean="0"/>
              <a:pPr/>
              <a:t>31.10.2016</a:t>
            </a:fld>
            <a:endParaRPr lang="az-Latn-A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z-Latn-A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C6DF-2EFB-4D85-8DC8-7D00AC3CC221}" type="slidenum">
              <a:rPr lang="az-Latn-AZ" smtClean="0"/>
              <a:pPr/>
              <a:t>‹#›</a:t>
            </a:fld>
            <a:endParaRPr lang="az-Latn-A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az-Latn-A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EB5C-D522-4F54-8E33-4567DDA09C2B}" type="datetimeFigureOut">
              <a:rPr lang="ru-RU" smtClean="0"/>
              <a:pPr/>
              <a:t>31.10.2016</a:t>
            </a:fld>
            <a:endParaRPr lang="az-Latn-A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z-Latn-A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C6DF-2EFB-4D85-8DC8-7D00AC3CC221}" type="slidenum">
              <a:rPr lang="az-Latn-AZ" smtClean="0"/>
              <a:pPr/>
              <a:t>‹#›</a:t>
            </a:fld>
            <a:endParaRPr lang="az-Latn-A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az-Latn-AZ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az-Latn-AZ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az-Latn-AZ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EB5C-D522-4F54-8E33-4567DDA09C2B}" type="datetimeFigureOut">
              <a:rPr lang="ru-RU" smtClean="0"/>
              <a:pPr/>
              <a:t>31.10.2016</a:t>
            </a:fld>
            <a:endParaRPr lang="az-Latn-A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z-Latn-A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C6DF-2EFB-4D85-8DC8-7D00AC3CC221}" type="slidenum">
              <a:rPr lang="az-Latn-AZ" smtClean="0"/>
              <a:pPr/>
              <a:t>‹#›</a:t>
            </a:fld>
            <a:endParaRPr lang="az-Latn-A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az-Latn-A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az-Latn-AZ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az-Latn-AZ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EB5C-D522-4F54-8E33-4567DDA09C2B}" type="datetimeFigureOut">
              <a:rPr lang="ru-RU" smtClean="0"/>
              <a:pPr/>
              <a:t>31.10.2016</a:t>
            </a:fld>
            <a:endParaRPr lang="az-Latn-AZ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z-Latn-AZ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C6DF-2EFB-4D85-8DC8-7D00AC3CC221}" type="slidenum">
              <a:rPr lang="az-Latn-AZ" smtClean="0"/>
              <a:pPr/>
              <a:t>‹#›</a:t>
            </a:fld>
            <a:endParaRPr lang="az-Latn-A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az-Latn-AZ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EB5C-D522-4F54-8E33-4567DDA09C2B}" type="datetimeFigureOut">
              <a:rPr lang="ru-RU" smtClean="0"/>
              <a:pPr/>
              <a:t>31.10.2016</a:t>
            </a:fld>
            <a:endParaRPr lang="az-Latn-AZ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z-Latn-AZ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C6DF-2EFB-4D85-8DC8-7D00AC3CC221}" type="slidenum">
              <a:rPr lang="az-Latn-AZ" smtClean="0"/>
              <a:pPr/>
              <a:t>‹#›</a:t>
            </a:fld>
            <a:endParaRPr lang="az-Latn-A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EB5C-D522-4F54-8E33-4567DDA09C2B}" type="datetimeFigureOut">
              <a:rPr lang="ru-RU" smtClean="0"/>
              <a:pPr/>
              <a:t>31.10.2016</a:t>
            </a:fld>
            <a:endParaRPr lang="az-Latn-AZ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z-Latn-A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C6DF-2EFB-4D85-8DC8-7D00AC3CC221}" type="slidenum">
              <a:rPr lang="az-Latn-AZ" smtClean="0"/>
              <a:pPr/>
              <a:t>‹#›</a:t>
            </a:fld>
            <a:endParaRPr lang="az-Latn-A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az-Latn-AZ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az-Latn-AZ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EB5C-D522-4F54-8E33-4567DDA09C2B}" type="datetimeFigureOut">
              <a:rPr lang="ru-RU" smtClean="0"/>
              <a:pPr/>
              <a:t>31.10.2016</a:t>
            </a:fld>
            <a:endParaRPr lang="az-Latn-A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z-Latn-A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C6DF-2EFB-4D85-8DC8-7D00AC3CC221}" type="slidenum">
              <a:rPr lang="az-Latn-AZ" smtClean="0"/>
              <a:pPr/>
              <a:t>‹#›</a:t>
            </a:fld>
            <a:endParaRPr lang="az-Latn-A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az-Latn-AZ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z-Latn-AZ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EB5C-D522-4F54-8E33-4567DDA09C2B}" type="datetimeFigureOut">
              <a:rPr lang="ru-RU" smtClean="0"/>
              <a:pPr/>
              <a:t>31.10.2016</a:t>
            </a:fld>
            <a:endParaRPr lang="az-Latn-A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z-Latn-A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C6DF-2EFB-4D85-8DC8-7D00AC3CC221}" type="slidenum">
              <a:rPr lang="az-Latn-AZ" smtClean="0"/>
              <a:pPr/>
              <a:t>‹#›</a:t>
            </a:fld>
            <a:endParaRPr lang="az-Latn-A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az-Latn-A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az-Latn-AZ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9EB5C-D522-4F54-8E33-4567DDA09C2B}" type="datetimeFigureOut">
              <a:rPr lang="ru-RU" smtClean="0"/>
              <a:pPr/>
              <a:t>31.10.2016</a:t>
            </a:fld>
            <a:endParaRPr lang="az-Latn-A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z-Latn-A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4C6DF-2EFB-4D85-8DC8-7D00AC3CC221}" type="slidenum">
              <a:rPr lang="az-Latn-AZ" smtClean="0"/>
              <a:pPr/>
              <a:t>‹#›</a:t>
            </a:fld>
            <a:endParaRPr lang="az-Latn-A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0213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8992" y="642918"/>
            <a:ext cx="3357586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az-Latn-AZ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akı şəhəri</a:t>
            </a:r>
            <a:endParaRPr lang="az-Latn-AZ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488" y="1214422"/>
            <a:ext cx="4572032" cy="35719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az-Latn-AZ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Sabunçu rayonu</a:t>
            </a:r>
            <a:endParaRPr lang="az-Latn-AZ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84" y="1785926"/>
            <a:ext cx="6215106" cy="42862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az-Latn-AZ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94 saylı tam orta məktəb</a:t>
            </a:r>
            <a:endParaRPr lang="az-Latn-AZ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5984" y="2285992"/>
            <a:ext cx="6215106" cy="50006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az-Latn-A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Azərbaycan dili və ədəbiyyat müəllimi </a:t>
            </a:r>
            <a:endParaRPr lang="az-Latn-AZ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3240" y="3000372"/>
            <a:ext cx="4429156" cy="29789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az-Latn-AZ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Əbdüləzimova Almaz</a:t>
            </a:r>
            <a:endParaRPr lang="az-Latn-AZ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5984" y="3571876"/>
            <a:ext cx="6429420" cy="28575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z-Latn-AZ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Elçin Hüseynbəyli “Nəvə” mövzusu üzrə nümunəvi dərs planı</a:t>
            </a:r>
            <a:endParaRPr lang="az-Latn-AZ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0562" y="4286256"/>
            <a:ext cx="2428892" cy="29789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az-Latn-AZ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1E6C27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1E6C27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az-Latn-AZ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1E6C27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.04.2016</a:t>
            </a:r>
            <a:endParaRPr lang="az-Latn-AZ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1E6C27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92" y="3714752"/>
            <a:ext cx="911017" cy="911017"/>
          </a:xfrm>
          <a:prstGeom prst="rect">
            <a:avLst/>
          </a:prstGeom>
        </p:spPr>
      </p:pic>
      <p:pic>
        <p:nvPicPr>
          <p:cNvPr id="12" name="Рисунок 11" descr="zametk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4480" y="1"/>
            <a:ext cx="1285884" cy="12570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19948695">
            <a:off x="1763432" y="469427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z-Latn-AZ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7b</a:t>
            </a:r>
            <a:endParaRPr lang="az-Latn-AZ" sz="2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1426557">
            <a:off x="1866170" y="733869"/>
            <a:ext cx="783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b="1" dirty="0" smtClean="0">
                <a:latin typeface="Comic Sans MS" pitchFamily="66" charset="0"/>
              </a:rPr>
              <a:t>sinif</a:t>
            </a:r>
            <a:endParaRPr lang="az-Latn-AZ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884620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14"/>
            <a:ext cx="9144000" cy="681877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428736"/>
            <a:ext cx="9144000" cy="450059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3857628"/>
            <a:ext cx="914400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-964445" y="3679033"/>
            <a:ext cx="45005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321439" y="3679033"/>
            <a:ext cx="45005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2465373" y="3679033"/>
            <a:ext cx="449980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4037009" y="3679033"/>
            <a:ext cx="449980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5465769" y="3679033"/>
            <a:ext cx="449980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0" y="2143116"/>
            <a:ext cx="114297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z-Latn-AZ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Əsər</a:t>
            </a:r>
            <a:endParaRPr lang="az-Latn-AZ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57290" y="2214554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z-Latn-AZ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Obraz</a:t>
            </a:r>
            <a:endParaRPr lang="az-Latn-AZ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43174" y="1428736"/>
            <a:ext cx="2000264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z-Latn-AZ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Hadisənin baş verdi-yi zaman və məkan</a:t>
            </a:r>
            <a:endParaRPr lang="az-Latn-AZ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14876" y="2143116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z-Latn-AZ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Problem</a:t>
            </a:r>
            <a:endParaRPr lang="az-Latn-AZ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57950" y="1785926"/>
            <a:ext cx="1428760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z-Latn-AZ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Proble-min həlli</a:t>
            </a:r>
            <a:endParaRPr lang="az-Latn-AZ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786710" y="2000240"/>
            <a:ext cx="135729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z-Latn-AZ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Mövzu</a:t>
            </a:r>
            <a:endParaRPr lang="az-Latn-AZ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00298" y="500042"/>
            <a:ext cx="442915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Eti</a:t>
            </a:r>
            <a:r>
              <a:rPr lang="az-Latn-AZ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barlılıq qrupu</a:t>
            </a:r>
            <a:endParaRPr lang="az-Latn-AZ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857232"/>
            <a:ext cx="10001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z-Latn-AZ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</a:t>
            </a:r>
            <a:endParaRPr lang="az-Latn-AZ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00166" y="6072206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z-Latn-AZ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</a:t>
            </a:r>
            <a:endParaRPr lang="az-Latn-AZ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57356" y="6072206"/>
            <a:ext cx="600079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z-Latn-AZ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Əsərin janrını müəyyən et.</a:t>
            </a:r>
            <a:endParaRPr lang="az-Latn-AZ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9250-raskraska-shablon-chelovechka.png"/>
          <p:cNvPicPr>
            <a:picLocks noChangeAspect="1"/>
          </p:cNvPicPr>
          <p:nvPr/>
        </p:nvPicPr>
        <p:blipFill>
          <a:blip r:embed="rId2">
            <a:lum bright="-24000"/>
          </a:blip>
          <a:stretch>
            <a:fillRect/>
          </a:stretch>
        </p:blipFill>
        <p:spPr>
          <a:xfrm>
            <a:off x="1857356" y="928670"/>
            <a:ext cx="5299364" cy="5929330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>
          <a:xfrm>
            <a:off x="357158" y="928670"/>
            <a:ext cx="2714644" cy="1357322"/>
          </a:xfrm>
          <a:prstGeom prst="cloudCallout">
            <a:avLst>
              <a:gd name="adj1" fmla="val 66716"/>
              <a:gd name="adj2" fmla="val -2734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7" name="Выноска-облако 6"/>
          <p:cNvSpPr/>
          <p:nvPr/>
        </p:nvSpPr>
        <p:spPr>
          <a:xfrm>
            <a:off x="357158" y="2357430"/>
            <a:ext cx="3214710" cy="1357322"/>
          </a:xfrm>
          <a:prstGeom prst="cloudCallout">
            <a:avLst>
              <a:gd name="adj1" fmla="val 66716"/>
              <a:gd name="adj2" fmla="val -273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8" name="Выноска-облако 7"/>
          <p:cNvSpPr/>
          <p:nvPr/>
        </p:nvSpPr>
        <p:spPr>
          <a:xfrm>
            <a:off x="285720" y="3857628"/>
            <a:ext cx="3071834" cy="1428760"/>
          </a:xfrm>
          <a:prstGeom prst="cloudCallout">
            <a:avLst>
              <a:gd name="adj1" fmla="val 66716"/>
              <a:gd name="adj2" fmla="val -2734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9" name="Выноска-облако 8"/>
          <p:cNvSpPr/>
          <p:nvPr/>
        </p:nvSpPr>
        <p:spPr>
          <a:xfrm>
            <a:off x="571472" y="5429264"/>
            <a:ext cx="2857520" cy="1428736"/>
          </a:xfrm>
          <a:prstGeom prst="cloudCallout">
            <a:avLst>
              <a:gd name="adj1" fmla="val 66716"/>
              <a:gd name="adj2" fmla="val -273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33" name="Выноска-облако 32"/>
          <p:cNvSpPr/>
          <p:nvPr/>
        </p:nvSpPr>
        <p:spPr>
          <a:xfrm>
            <a:off x="5929322" y="1071546"/>
            <a:ext cx="2928958" cy="1357322"/>
          </a:xfrm>
          <a:prstGeom prst="cloudCallout">
            <a:avLst>
              <a:gd name="adj1" fmla="val -70787"/>
              <a:gd name="adj2" fmla="val -18308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34" name="Выноска-облако 33"/>
          <p:cNvSpPr/>
          <p:nvPr/>
        </p:nvSpPr>
        <p:spPr>
          <a:xfrm>
            <a:off x="5715008" y="2500306"/>
            <a:ext cx="3000396" cy="1357322"/>
          </a:xfrm>
          <a:prstGeom prst="cloudCallout">
            <a:avLst>
              <a:gd name="adj1" fmla="val -70787"/>
              <a:gd name="adj2" fmla="val -1830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35" name="Выноска-облако 34"/>
          <p:cNvSpPr/>
          <p:nvPr/>
        </p:nvSpPr>
        <p:spPr>
          <a:xfrm>
            <a:off x="5643570" y="3929066"/>
            <a:ext cx="2928958" cy="1357322"/>
          </a:xfrm>
          <a:prstGeom prst="cloudCallout">
            <a:avLst>
              <a:gd name="adj1" fmla="val -70787"/>
              <a:gd name="adj2" fmla="val -1830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36" name="Выноска-облако 35"/>
          <p:cNvSpPr/>
          <p:nvPr/>
        </p:nvSpPr>
        <p:spPr>
          <a:xfrm>
            <a:off x="5715008" y="5357826"/>
            <a:ext cx="3000396" cy="1500174"/>
          </a:xfrm>
          <a:prstGeom prst="cloudCallout">
            <a:avLst>
              <a:gd name="adj1" fmla="val -70787"/>
              <a:gd name="adj2" fmla="val -18308"/>
            </a:avLst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37" name="TextBox 36"/>
          <p:cNvSpPr txBox="1"/>
          <p:nvPr/>
        </p:nvSpPr>
        <p:spPr>
          <a:xfrm>
            <a:off x="3143240" y="214290"/>
            <a:ext cx="407196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z-Latn-AZ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Xeyirxahlıq qrupu</a:t>
            </a:r>
            <a:endParaRPr lang="az-Latn-AZ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85786" y="1071546"/>
            <a:ext cx="228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   Düşüncələr</a:t>
            </a:r>
          </a:p>
          <a:p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______________</a:t>
            </a:r>
          </a:p>
          <a:p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______________</a:t>
            </a:r>
            <a:endParaRPr lang="az-Latn-A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57224" y="2428868"/>
            <a:ext cx="185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Hərəkətlər</a:t>
            </a:r>
          </a:p>
          <a:p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____________________________</a:t>
            </a:r>
            <a:endParaRPr lang="az-Latn-A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8662" y="4071942"/>
            <a:ext cx="18573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      Məqsəd</a:t>
            </a:r>
          </a:p>
          <a:p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_____________________________</a:t>
            </a:r>
          </a:p>
          <a:p>
            <a:endParaRPr lang="az-Latn-A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28662" y="5500702"/>
            <a:ext cx="235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Başqaları onun haqqında nə deyir</a:t>
            </a:r>
          </a:p>
          <a:p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________________</a:t>
            </a:r>
          </a:p>
          <a:p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________________</a:t>
            </a:r>
            <a:endParaRPr lang="az-Latn-A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500826" y="1285860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Söylədikləri</a:t>
            </a:r>
          </a:p>
          <a:p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_______________</a:t>
            </a:r>
          </a:p>
          <a:p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_______________</a:t>
            </a:r>
            <a:endParaRPr lang="az-Latn-A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357950" y="2643182"/>
            <a:ext cx="2000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     Hisləri</a:t>
            </a:r>
          </a:p>
          <a:p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______________________________</a:t>
            </a:r>
            <a:endParaRPr lang="az-Latn-A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29322" y="3929066"/>
            <a:ext cx="26432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Xarici görkəminin təsviri(portret cizgiləri)</a:t>
            </a:r>
          </a:p>
          <a:p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__________________</a:t>
            </a:r>
          </a:p>
          <a:p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   ________________</a:t>
            </a:r>
            <a:br>
              <a:rPr lang="az-Latn-A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az-Latn-A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215074" y="5500702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Başqa mühüm məlumatlar</a:t>
            </a:r>
          </a:p>
          <a:p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_________________</a:t>
            </a:r>
          </a:p>
          <a:p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________________</a:t>
            </a:r>
            <a:endParaRPr lang="az-Latn-AZ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8678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4929190" y="1071546"/>
            <a:ext cx="357190" cy="42862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13" name="Овал 12"/>
          <p:cNvSpPr/>
          <p:nvPr/>
        </p:nvSpPr>
        <p:spPr>
          <a:xfrm>
            <a:off x="3428992" y="1071546"/>
            <a:ext cx="285752" cy="42862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8" name="Овал 7"/>
          <p:cNvSpPr/>
          <p:nvPr/>
        </p:nvSpPr>
        <p:spPr>
          <a:xfrm>
            <a:off x="3571868" y="714356"/>
            <a:ext cx="1571636" cy="114300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643306" y="1857364"/>
            <a:ext cx="142876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2536017" y="2750339"/>
            <a:ext cx="2000264" cy="21431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6200000" flipH="1">
            <a:off x="4179091" y="2750339"/>
            <a:ext cx="2000264" cy="21431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428992" y="3857628"/>
            <a:ext cx="1857388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2107389" y="4536289"/>
            <a:ext cx="2143140" cy="78581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6200000" flipH="1">
            <a:off x="4357686" y="4643446"/>
            <a:ext cx="2428892" cy="8572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3571868" y="5429264"/>
            <a:ext cx="1214446" cy="35719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16200000" flipH="1">
            <a:off x="3890144" y="5468177"/>
            <a:ext cx="1359126" cy="4240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10800000" flipV="1">
            <a:off x="1428728" y="1857364"/>
            <a:ext cx="2214578" cy="8572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5072066" y="1857364"/>
            <a:ext cx="2428892" cy="7143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10800000" flipV="1">
            <a:off x="2000232" y="2571744"/>
            <a:ext cx="1571636" cy="12858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5143504" y="2571744"/>
            <a:ext cx="1785950" cy="121444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>
            <a:off x="6607983" y="2893215"/>
            <a:ext cx="1214446" cy="5715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16200000" flipH="1">
            <a:off x="1142976" y="3000372"/>
            <a:ext cx="1143008" cy="5715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4" name="Полилиния 93"/>
          <p:cNvSpPr/>
          <p:nvPr/>
        </p:nvSpPr>
        <p:spPr>
          <a:xfrm>
            <a:off x="4572000" y="6047510"/>
            <a:ext cx="2276764" cy="810490"/>
          </a:xfrm>
          <a:custGeom>
            <a:avLst/>
            <a:gdLst>
              <a:gd name="connsiteX0" fmla="*/ 1512454 w 2431473"/>
              <a:gd name="connsiteY0" fmla="*/ 90054 h 722744"/>
              <a:gd name="connsiteX1" fmla="*/ 223982 w 2431473"/>
              <a:gd name="connsiteY1" fmla="*/ 214745 h 722744"/>
              <a:gd name="connsiteX2" fmla="*/ 168564 w 2431473"/>
              <a:gd name="connsiteY2" fmla="*/ 561108 h 722744"/>
              <a:gd name="connsiteX3" fmla="*/ 168564 w 2431473"/>
              <a:gd name="connsiteY3" fmla="*/ 561108 h 722744"/>
              <a:gd name="connsiteX4" fmla="*/ 2108200 w 2431473"/>
              <a:gd name="connsiteY4" fmla="*/ 644235 h 722744"/>
              <a:gd name="connsiteX5" fmla="*/ 2108200 w 2431473"/>
              <a:gd name="connsiteY5" fmla="*/ 90054 h 722744"/>
              <a:gd name="connsiteX6" fmla="*/ 1512454 w 2431473"/>
              <a:gd name="connsiteY6" fmla="*/ 90054 h 7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1473" h="722744">
                <a:moveTo>
                  <a:pt x="1512454" y="90054"/>
                </a:moveTo>
                <a:cubicBezTo>
                  <a:pt x="1198418" y="110836"/>
                  <a:pt x="447964" y="136236"/>
                  <a:pt x="223982" y="214745"/>
                </a:cubicBezTo>
                <a:cubicBezTo>
                  <a:pt x="0" y="293254"/>
                  <a:pt x="168564" y="561108"/>
                  <a:pt x="168564" y="561108"/>
                </a:cubicBezTo>
                <a:lnTo>
                  <a:pt x="168564" y="561108"/>
                </a:lnTo>
                <a:cubicBezTo>
                  <a:pt x="491837" y="574962"/>
                  <a:pt x="1784927" y="722744"/>
                  <a:pt x="2108200" y="644235"/>
                </a:cubicBezTo>
                <a:cubicBezTo>
                  <a:pt x="2431473" y="565726"/>
                  <a:pt x="2212109" y="180108"/>
                  <a:pt x="2108200" y="90054"/>
                </a:cubicBezTo>
                <a:cubicBezTo>
                  <a:pt x="2004291" y="0"/>
                  <a:pt x="1826490" y="69272"/>
                  <a:pt x="1512454" y="90054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106" name="Полилиния 105"/>
          <p:cNvSpPr/>
          <p:nvPr/>
        </p:nvSpPr>
        <p:spPr>
          <a:xfrm>
            <a:off x="2214546" y="5857892"/>
            <a:ext cx="2286016" cy="1000108"/>
          </a:xfrm>
          <a:custGeom>
            <a:avLst/>
            <a:gdLst>
              <a:gd name="connsiteX0" fmla="*/ 949037 w 2669309"/>
              <a:gd name="connsiteY0" fmla="*/ 124691 h 824345"/>
              <a:gd name="connsiteX1" fmla="*/ 408709 w 2669309"/>
              <a:gd name="connsiteY1" fmla="*/ 69273 h 824345"/>
              <a:gd name="connsiteX2" fmla="*/ 325582 w 2669309"/>
              <a:gd name="connsiteY2" fmla="*/ 540328 h 824345"/>
              <a:gd name="connsiteX3" fmla="*/ 2362200 w 2669309"/>
              <a:gd name="connsiteY3" fmla="*/ 789709 h 824345"/>
              <a:gd name="connsiteX4" fmla="*/ 2168237 w 2669309"/>
              <a:gd name="connsiteY4" fmla="*/ 332509 h 824345"/>
              <a:gd name="connsiteX5" fmla="*/ 949037 w 2669309"/>
              <a:gd name="connsiteY5" fmla="*/ 124691 h 824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9309" h="824345">
                <a:moveTo>
                  <a:pt x="949037" y="124691"/>
                </a:moveTo>
                <a:cubicBezTo>
                  <a:pt x="655782" y="80818"/>
                  <a:pt x="512618" y="0"/>
                  <a:pt x="408709" y="69273"/>
                </a:cubicBezTo>
                <a:cubicBezTo>
                  <a:pt x="304800" y="138546"/>
                  <a:pt x="0" y="420255"/>
                  <a:pt x="325582" y="540328"/>
                </a:cubicBezTo>
                <a:cubicBezTo>
                  <a:pt x="651164" y="660401"/>
                  <a:pt x="2055091" y="824345"/>
                  <a:pt x="2362200" y="789709"/>
                </a:cubicBezTo>
                <a:cubicBezTo>
                  <a:pt x="2669309" y="755073"/>
                  <a:pt x="2410691" y="447963"/>
                  <a:pt x="2168237" y="332509"/>
                </a:cubicBezTo>
                <a:cubicBezTo>
                  <a:pt x="1925783" y="217055"/>
                  <a:pt x="1242292" y="168564"/>
                  <a:pt x="949037" y="12469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115" name="TextBox 114"/>
          <p:cNvSpPr txBox="1"/>
          <p:nvPr/>
        </p:nvSpPr>
        <p:spPr>
          <a:xfrm>
            <a:off x="3143240" y="142852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z-Latn-AZ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Sədaqət qrupu</a:t>
            </a:r>
            <a:endParaRPr lang="az-Latn-AZ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786182" y="1000108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Obraz</a:t>
            </a:r>
            <a:endParaRPr lang="az-Latn-AZ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3714744" y="1928802"/>
            <a:ext cx="15716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Sən bu obrazın yerinə olsaydın nə edərdin?</a:t>
            </a:r>
            <a:endParaRPr lang="az-Latn-AZ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 rot="1419431">
            <a:off x="5102187" y="2564005"/>
            <a:ext cx="2893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 obraz nə edirdi?</a:t>
            </a:r>
            <a:endParaRPr lang="az-Latn-AZ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 rot="19890163">
            <a:off x="1453416" y="2310826"/>
            <a:ext cx="2380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Bu obraz haqqında nə düşünürsən?</a:t>
            </a:r>
            <a:endParaRPr lang="az-Latn-AZ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 rot="17199868">
            <a:off x="2316059" y="4154614"/>
            <a:ext cx="3000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 obraza münasi-</a:t>
            </a:r>
          </a:p>
          <a:p>
            <a:r>
              <a:rPr lang="az-Latn-AZ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bətin necədir?</a:t>
            </a:r>
            <a:endParaRPr lang="az-Latn-AZ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 rot="4202221">
            <a:off x="3749399" y="4824560"/>
            <a:ext cx="285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 obrazda ən çox diqqətini nə cəlb etdi?</a:t>
            </a:r>
            <a:endParaRPr lang="az-Latn-AZ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Полилиния 134"/>
          <p:cNvSpPr/>
          <p:nvPr/>
        </p:nvSpPr>
        <p:spPr>
          <a:xfrm>
            <a:off x="551873" y="2643182"/>
            <a:ext cx="1290782" cy="1630946"/>
          </a:xfrm>
          <a:custGeom>
            <a:avLst/>
            <a:gdLst>
              <a:gd name="connsiteX0" fmla="*/ 1290782 w 1290782"/>
              <a:gd name="connsiteY0" fmla="*/ 1025236 h 1683328"/>
              <a:gd name="connsiteX1" fmla="*/ 958272 w 1290782"/>
              <a:gd name="connsiteY1" fmla="*/ 1191491 h 1683328"/>
              <a:gd name="connsiteX2" fmla="*/ 902854 w 1290782"/>
              <a:gd name="connsiteY2" fmla="*/ 1607127 h 1683328"/>
              <a:gd name="connsiteX3" fmla="*/ 722745 w 1290782"/>
              <a:gd name="connsiteY3" fmla="*/ 1593273 h 1683328"/>
              <a:gd name="connsiteX4" fmla="*/ 833582 w 1290782"/>
              <a:gd name="connsiteY4" fmla="*/ 1066800 h 1683328"/>
              <a:gd name="connsiteX5" fmla="*/ 362527 w 1290782"/>
              <a:gd name="connsiteY5" fmla="*/ 1551709 h 1683328"/>
              <a:gd name="connsiteX6" fmla="*/ 182418 w 1290782"/>
              <a:gd name="connsiteY6" fmla="*/ 1399309 h 1683328"/>
              <a:gd name="connsiteX7" fmla="*/ 764309 w 1290782"/>
              <a:gd name="connsiteY7" fmla="*/ 872836 h 1683328"/>
              <a:gd name="connsiteX8" fmla="*/ 639618 w 1290782"/>
              <a:gd name="connsiteY8" fmla="*/ 872836 h 1683328"/>
              <a:gd name="connsiteX9" fmla="*/ 113145 w 1290782"/>
              <a:gd name="connsiteY9" fmla="*/ 942109 h 1683328"/>
              <a:gd name="connsiteX10" fmla="*/ 85436 w 1290782"/>
              <a:gd name="connsiteY10" fmla="*/ 720436 h 1683328"/>
              <a:gd name="connsiteX11" fmla="*/ 625763 w 1290782"/>
              <a:gd name="connsiteY11" fmla="*/ 623455 h 1683328"/>
              <a:gd name="connsiteX12" fmla="*/ 431800 w 1290782"/>
              <a:gd name="connsiteY12" fmla="*/ 166255 h 1683328"/>
              <a:gd name="connsiteX13" fmla="*/ 556491 w 1290782"/>
              <a:gd name="connsiteY13" fmla="*/ 0 h 1683328"/>
              <a:gd name="connsiteX14" fmla="*/ 556491 w 1290782"/>
              <a:gd name="connsiteY14" fmla="*/ 0 h 168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90782" h="1683328">
                <a:moveTo>
                  <a:pt x="1290782" y="1025236"/>
                </a:moveTo>
                <a:cubicBezTo>
                  <a:pt x="1156854" y="1059872"/>
                  <a:pt x="1022927" y="1094509"/>
                  <a:pt x="958272" y="1191491"/>
                </a:cubicBezTo>
                <a:cubicBezTo>
                  <a:pt x="893617" y="1288473"/>
                  <a:pt x="942108" y="1540163"/>
                  <a:pt x="902854" y="1607127"/>
                </a:cubicBezTo>
                <a:cubicBezTo>
                  <a:pt x="863600" y="1674091"/>
                  <a:pt x="734290" y="1683328"/>
                  <a:pt x="722745" y="1593273"/>
                </a:cubicBezTo>
                <a:cubicBezTo>
                  <a:pt x="711200" y="1503218"/>
                  <a:pt x="893618" y="1073727"/>
                  <a:pt x="833582" y="1066800"/>
                </a:cubicBezTo>
                <a:cubicBezTo>
                  <a:pt x="773546" y="1059873"/>
                  <a:pt x="471054" y="1496291"/>
                  <a:pt x="362527" y="1551709"/>
                </a:cubicBezTo>
                <a:cubicBezTo>
                  <a:pt x="254000" y="1607127"/>
                  <a:pt x="115454" y="1512454"/>
                  <a:pt x="182418" y="1399309"/>
                </a:cubicBezTo>
                <a:cubicBezTo>
                  <a:pt x="249382" y="1286164"/>
                  <a:pt x="688109" y="960581"/>
                  <a:pt x="764309" y="872836"/>
                </a:cubicBezTo>
                <a:cubicBezTo>
                  <a:pt x="840509" y="785091"/>
                  <a:pt x="748145" y="861291"/>
                  <a:pt x="639618" y="872836"/>
                </a:cubicBezTo>
                <a:cubicBezTo>
                  <a:pt x="531091" y="884382"/>
                  <a:pt x="205509" y="967509"/>
                  <a:pt x="113145" y="942109"/>
                </a:cubicBezTo>
                <a:cubicBezTo>
                  <a:pt x="20781" y="916709"/>
                  <a:pt x="0" y="773545"/>
                  <a:pt x="85436" y="720436"/>
                </a:cubicBezTo>
                <a:cubicBezTo>
                  <a:pt x="170872" y="667327"/>
                  <a:pt x="568036" y="715818"/>
                  <a:pt x="625763" y="623455"/>
                </a:cubicBezTo>
                <a:cubicBezTo>
                  <a:pt x="683490" y="531092"/>
                  <a:pt x="443345" y="270164"/>
                  <a:pt x="431800" y="166255"/>
                </a:cubicBezTo>
                <a:cubicBezTo>
                  <a:pt x="420255" y="62346"/>
                  <a:pt x="556491" y="0"/>
                  <a:pt x="556491" y="0"/>
                </a:cubicBezTo>
                <a:lnTo>
                  <a:pt x="556491" y="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138" name="Полилиния 137"/>
          <p:cNvSpPr/>
          <p:nvPr/>
        </p:nvSpPr>
        <p:spPr>
          <a:xfrm>
            <a:off x="983673" y="2657764"/>
            <a:ext cx="641927" cy="526472"/>
          </a:xfrm>
          <a:custGeom>
            <a:avLst/>
            <a:gdLst>
              <a:gd name="connsiteX0" fmla="*/ 0 w 641927"/>
              <a:gd name="connsiteY0" fmla="*/ 182418 h 526472"/>
              <a:gd name="connsiteX1" fmla="*/ 110836 w 641927"/>
              <a:gd name="connsiteY1" fmla="*/ 2309 h 526472"/>
              <a:gd name="connsiteX2" fmla="*/ 249382 w 641927"/>
              <a:gd name="connsiteY2" fmla="*/ 196272 h 526472"/>
              <a:gd name="connsiteX3" fmla="*/ 374072 w 641927"/>
              <a:gd name="connsiteY3" fmla="*/ 501072 h 526472"/>
              <a:gd name="connsiteX4" fmla="*/ 609600 w 641927"/>
              <a:gd name="connsiteY4" fmla="*/ 348672 h 526472"/>
              <a:gd name="connsiteX5" fmla="*/ 568036 w 641927"/>
              <a:gd name="connsiteY5" fmla="*/ 348672 h 526472"/>
              <a:gd name="connsiteX6" fmla="*/ 554182 w 641927"/>
              <a:gd name="connsiteY6" fmla="*/ 390236 h 526472"/>
              <a:gd name="connsiteX7" fmla="*/ 581891 w 641927"/>
              <a:gd name="connsiteY7" fmla="*/ 348672 h 526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1927" h="526472">
                <a:moveTo>
                  <a:pt x="0" y="182418"/>
                </a:moveTo>
                <a:cubicBezTo>
                  <a:pt x="34636" y="91209"/>
                  <a:pt x="69272" y="0"/>
                  <a:pt x="110836" y="2309"/>
                </a:cubicBezTo>
                <a:cubicBezTo>
                  <a:pt x="152400" y="4618"/>
                  <a:pt x="205509" y="113145"/>
                  <a:pt x="249382" y="196272"/>
                </a:cubicBezTo>
                <a:cubicBezTo>
                  <a:pt x="293255" y="279399"/>
                  <a:pt x="314036" y="475672"/>
                  <a:pt x="374072" y="501072"/>
                </a:cubicBezTo>
                <a:cubicBezTo>
                  <a:pt x="434108" y="526472"/>
                  <a:pt x="577273" y="374072"/>
                  <a:pt x="609600" y="348672"/>
                </a:cubicBezTo>
                <a:cubicBezTo>
                  <a:pt x="641927" y="323272"/>
                  <a:pt x="577272" y="341745"/>
                  <a:pt x="568036" y="348672"/>
                </a:cubicBezTo>
                <a:cubicBezTo>
                  <a:pt x="558800" y="355599"/>
                  <a:pt x="551873" y="390236"/>
                  <a:pt x="554182" y="390236"/>
                </a:cubicBezTo>
                <a:cubicBezTo>
                  <a:pt x="556491" y="390236"/>
                  <a:pt x="577273" y="355599"/>
                  <a:pt x="581891" y="348672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139" name="Полилиния 138"/>
          <p:cNvSpPr/>
          <p:nvPr/>
        </p:nvSpPr>
        <p:spPr>
          <a:xfrm>
            <a:off x="1309255" y="3327400"/>
            <a:ext cx="422563" cy="177800"/>
          </a:xfrm>
          <a:custGeom>
            <a:avLst/>
            <a:gdLst>
              <a:gd name="connsiteX0" fmla="*/ 422563 w 422563"/>
              <a:gd name="connsiteY0" fmla="*/ 25400 h 177800"/>
              <a:gd name="connsiteX1" fmla="*/ 228600 w 422563"/>
              <a:gd name="connsiteY1" fmla="*/ 177800 h 177800"/>
              <a:gd name="connsiteX2" fmla="*/ 34636 w 422563"/>
              <a:gd name="connsiteY2" fmla="*/ 25400 h 177800"/>
              <a:gd name="connsiteX3" fmla="*/ 20781 w 422563"/>
              <a:gd name="connsiteY3" fmla="*/ 25400 h 177800"/>
              <a:gd name="connsiteX4" fmla="*/ 6927 w 422563"/>
              <a:gd name="connsiteY4" fmla="*/ 39255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563" h="177800">
                <a:moveTo>
                  <a:pt x="422563" y="25400"/>
                </a:moveTo>
                <a:cubicBezTo>
                  <a:pt x="357908" y="101600"/>
                  <a:pt x="293254" y="177800"/>
                  <a:pt x="228600" y="177800"/>
                </a:cubicBezTo>
                <a:cubicBezTo>
                  <a:pt x="163946" y="177800"/>
                  <a:pt x="69272" y="50800"/>
                  <a:pt x="34636" y="25400"/>
                </a:cubicBezTo>
                <a:cubicBezTo>
                  <a:pt x="0" y="0"/>
                  <a:pt x="25399" y="23091"/>
                  <a:pt x="20781" y="25400"/>
                </a:cubicBezTo>
                <a:cubicBezTo>
                  <a:pt x="16163" y="27709"/>
                  <a:pt x="11545" y="33482"/>
                  <a:pt x="6927" y="39255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142" name="Полилиния 141"/>
          <p:cNvSpPr/>
          <p:nvPr/>
        </p:nvSpPr>
        <p:spPr>
          <a:xfrm>
            <a:off x="7107382" y="3380509"/>
            <a:ext cx="766618" cy="865909"/>
          </a:xfrm>
          <a:custGeom>
            <a:avLst/>
            <a:gdLst>
              <a:gd name="connsiteX0" fmla="*/ 0 w 766618"/>
              <a:gd name="connsiteY0" fmla="*/ 0 h 865909"/>
              <a:gd name="connsiteX1" fmla="*/ 249382 w 766618"/>
              <a:gd name="connsiteY1" fmla="*/ 221673 h 865909"/>
              <a:gd name="connsiteX2" fmla="*/ 346363 w 766618"/>
              <a:gd name="connsiteY2" fmla="*/ 789709 h 865909"/>
              <a:gd name="connsiteX3" fmla="*/ 471054 w 766618"/>
              <a:gd name="connsiteY3" fmla="*/ 678873 h 865909"/>
              <a:gd name="connsiteX4" fmla="*/ 374073 w 766618"/>
              <a:gd name="connsiteY4" fmla="*/ 235527 h 865909"/>
              <a:gd name="connsiteX5" fmla="*/ 609600 w 766618"/>
              <a:gd name="connsiteY5" fmla="*/ 775855 h 865909"/>
              <a:gd name="connsiteX6" fmla="*/ 748145 w 766618"/>
              <a:gd name="connsiteY6" fmla="*/ 665018 h 865909"/>
              <a:gd name="connsiteX7" fmla="*/ 498763 w 766618"/>
              <a:gd name="connsiteY7" fmla="*/ 124691 h 865909"/>
              <a:gd name="connsiteX8" fmla="*/ 484909 w 766618"/>
              <a:gd name="connsiteY8" fmla="*/ 138546 h 865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6618" h="865909">
                <a:moveTo>
                  <a:pt x="0" y="0"/>
                </a:moveTo>
                <a:cubicBezTo>
                  <a:pt x="95827" y="45027"/>
                  <a:pt x="191655" y="90055"/>
                  <a:pt x="249382" y="221673"/>
                </a:cubicBezTo>
                <a:cubicBezTo>
                  <a:pt x="307109" y="353291"/>
                  <a:pt x="309418" y="713509"/>
                  <a:pt x="346363" y="789709"/>
                </a:cubicBezTo>
                <a:cubicBezTo>
                  <a:pt x="383308" y="865909"/>
                  <a:pt x="466436" y="771237"/>
                  <a:pt x="471054" y="678873"/>
                </a:cubicBezTo>
                <a:cubicBezTo>
                  <a:pt x="475672" y="586509"/>
                  <a:pt x="350982" y="219363"/>
                  <a:pt x="374073" y="235527"/>
                </a:cubicBezTo>
                <a:cubicBezTo>
                  <a:pt x="397164" y="251691"/>
                  <a:pt x="547255" y="704273"/>
                  <a:pt x="609600" y="775855"/>
                </a:cubicBezTo>
                <a:cubicBezTo>
                  <a:pt x="671945" y="847437"/>
                  <a:pt x="766618" y="773545"/>
                  <a:pt x="748145" y="665018"/>
                </a:cubicBezTo>
                <a:cubicBezTo>
                  <a:pt x="729672" y="556491"/>
                  <a:pt x="542636" y="212436"/>
                  <a:pt x="498763" y="124691"/>
                </a:cubicBezTo>
                <a:cubicBezTo>
                  <a:pt x="454890" y="36946"/>
                  <a:pt x="469899" y="87746"/>
                  <a:pt x="484909" y="138546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144" name="Полилиния 143"/>
          <p:cNvSpPr/>
          <p:nvPr/>
        </p:nvSpPr>
        <p:spPr>
          <a:xfrm>
            <a:off x="7329055" y="2717800"/>
            <a:ext cx="900544" cy="1140691"/>
          </a:xfrm>
          <a:custGeom>
            <a:avLst/>
            <a:gdLst>
              <a:gd name="connsiteX0" fmla="*/ 263236 w 900544"/>
              <a:gd name="connsiteY0" fmla="*/ 745836 h 1140691"/>
              <a:gd name="connsiteX1" fmla="*/ 748145 w 900544"/>
              <a:gd name="connsiteY1" fmla="*/ 1119909 h 1140691"/>
              <a:gd name="connsiteX2" fmla="*/ 831272 w 900544"/>
              <a:gd name="connsiteY2" fmla="*/ 870527 h 1140691"/>
              <a:gd name="connsiteX3" fmla="*/ 332509 w 900544"/>
              <a:gd name="connsiteY3" fmla="*/ 538018 h 1140691"/>
              <a:gd name="connsiteX4" fmla="*/ 665018 w 900544"/>
              <a:gd name="connsiteY4" fmla="*/ 80818 h 1140691"/>
              <a:gd name="connsiteX5" fmla="*/ 471054 w 900544"/>
              <a:gd name="connsiteY5" fmla="*/ 53109 h 1140691"/>
              <a:gd name="connsiteX6" fmla="*/ 207818 w 900544"/>
              <a:gd name="connsiteY6" fmla="*/ 357909 h 1140691"/>
              <a:gd name="connsiteX7" fmla="*/ 0 w 900544"/>
              <a:gd name="connsiteY7" fmla="*/ 205509 h 1140691"/>
              <a:gd name="connsiteX8" fmla="*/ 0 w 900544"/>
              <a:gd name="connsiteY8" fmla="*/ 205509 h 1140691"/>
              <a:gd name="connsiteX9" fmla="*/ 27709 w 900544"/>
              <a:gd name="connsiteY9" fmla="*/ 177800 h 114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0544" h="1140691">
                <a:moveTo>
                  <a:pt x="263236" y="745836"/>
                </a:moveTo>
                <a:cubicBezTo>
                  <a:pt x="458354" y="922481"/>
                  <a:pt x="653472" y="1099127"/>
                  <a:pt x="748145" y="1119909"/>
                </a:cubicBezTo>
                <a:cubicBezTo>
                  <a:pt x="842818" y="1140691"/>
                  <a:pt x="900544" y="967509"/>
                  <a:pt x="831272" y="870527"/>
                </a:cubicBezTo>
                <a:cubicBezTo>
                  <a:pt x="762000" y="773545"/>
                  <a:pt x="360218" y="669636"/>
                  <a:pt x="332509" y="538018"/>
                </a:cubicBezTo>
                <a:cubicBezTo>
                  <a:pt x="304800" y="406400"/>
                  <a:pt x="641927" y="161636"/>
                  <a:pt x="665018" y="80818"/>
                </a:cubicBezTo>
                <a:cubicBezTo>
                  <a:pt x="688109" y="0"/>
                  <a:pt x="547254" y="6927"/>
                  <a:pt x="471054" y="53109"/>
                </a:cubicBezTo>
                <a:cubicBezTo>
                  <a:pt x="394854" y="99291"/>
                  <a:pt x="286327" y="332509"/>
                  <a:pt x="207818" y="357909"/>
                </a:cubicBezTo>
                <a:cubicBezTo>
                  <a:pt x="129309" y="383309"/>
                  <a:pt x="0" y="205509"/>
                  <a:pt x="0" y="205509"/>
                </a:cubicBezTo>
                <a:lnTo>
                  <a:pt x="0" y="205509"/>
                </a:lnTo>
                <a:lnTo>
                  <a:pt x="27709" y="17780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8678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8662" y="1214422"/>
            <a:ext cx="735811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3200" b="1" dirty="0" smtClean="0">
                <a:solidFill>
                  <a:srgbClr val="0000FF"/>
                </a:solidFill>
                <a:latin typeface="Comic Sans MS" pitchFamily="66" charset="0"/>
              </a:rPr>
              <a:t>1.</a:t>
            </a:r>
            <a:r>
              <a:rPr lang="az-Latn-AZ" sz="3200" b="1" dirty="0" smtClean="0">
                <a:solidFill>
                  <a:srgbClr val="CC0000"/>
                </a:solidFill>
                <a:latin typeface="Comic Sans MS" pitchFamily="66" charset="0"/>
              </a:rPr>
              <a:t>Sizcə,bu cür mövzularda əsərin yazılmasına səbəb nədir?</a:t>
            </a:r>
          </a:p>
          <a:p>
            <a:r>
              <a:rPr lang="az-Latn-AZ" sz="3200" b="1" dirty="0" smtClean="0">
                <a:solidFill>
                  <a:srgbClr val="0000FF"/>
                </a:solidFill>
                <a:latin typeface="Comic Sans MS" pitchFamily="66" charset="0"/>
              </a:rPr>
              <a:t>2.</a:t>
            </a:r>
            <a:r>
              <a:rPr lang="az-Latn-AZ" sz="3200" b="1" dirty="0" smtClean="0">
                <a:solidFill>
                  <a:srgbClr val="CC0000"/>
                </a:solidFill>
                <a:latin typeface="Comic Sans MS" pitchFamily="66" charset="0"/>
              </a:rPr>
              <a:t>Çətinliklərdən möhkəmlənən,doğru yolu tapan adətən hansı insanlar olur?</a:t>
            </a:r>
          </a:p>
          <a:p>
            <a:r>
              <a:rPr lang="az-Latn-AZ" sz="3200" b="1" dirty="0" smtClean="0">
                <a:solidFill>
                  <a:srgbClr val="0000FF"/>
                </a:solidFill>
                <a:latin typeface="Comic Sans MS" pitchFamily="66" charset="0"/>
              </a:rPr>
              <a:t>3.</a:t>
            </a:r>
            <a:r>
              <a:rPr lang="az-Latn-AZ" sz="3200" b="1" dirty="0" smtClean="0">
                <a:solidFill>
                  <a:srgbClr val="CC0000"/>
                </a:solidFill>
                <a:latin typeface="Comic Sans MS" pitchFamily="66" charset="0"/>
              </a:rPr>
              <a:t>Demək,insanın</a:t>
            </a:r>
            <a:r>
              <a:rPr lang="en-US" sz="3200" b="1" smtClean="0">
                <a:solidFill>
                  <a:srgbClr val="CC0000"/>
                </a:solidFill>
                <a:latin typeface="Comic Sans MS" pitchFamily="66" charset="0"/>
              </a:rPr>
              <a:t> </a:t>
            </a:r>
            <a:r>
              <a:rPr lang="az-Latn-AZ" sz="3200" b="1" smtClean="0">
                <a:solidFill>
                  <a:srgbClr val="CC0000"/>
                </a:solidFill>
                <a:latin typeface="Comic Sans MS" pitchFamily="66" charset="0"/>
              </a:rPr>
              <a:t>xasiyyətində</a:t>
            </a:r>
            <a:r>
              <a:rPr lang="az-Latn-AZ" sz="3200" b="1" dirty="0" smtClean="0">
                <a:solidFill>
                  <a:srgbClr val="CC0000"/>
                </a:solidFill>
                <a:latin typeface="Comic Sans MS" pitchFamily="66" charset="0"/>
              </a:rPr>
              <a:t>,</a:t>
            </a:r>
            <a:endParaRPr lang="en-US" sz="3200" b="1" dirty="0" smtClean="0">
              <a:solidFill>
                <a:srgbClr val="CC0000"/>
              </a:solidFill>
              <a:latin typeface="Comic Sans MS" pitchFamily="66" charset="0"/>
            </a:endParaRPr>
          </a:p>
          <a:p>
            <a:r>
              <a:rPr lang="az-Latn-AZ" sz="3200" b="1" dirty="0" smtClean="0">
                <a:solidFill>
                  <a:srgbClr val="CC0000"/>
                </a:solidFill>
                <a:latin typeface="Comic Sans MS" pitchFamily="66" charset="0"/>
              </a:rPr>
              <a:t>davranış və əməllərində dəyişiklik nə zaman baş verə bilər?</a:t>
            </a:r>
            <a:endParaRPr lang="az-Latn-AZ" sz="3200" b="1" dirty="0">
              <a:solidFill>
                <a:srgbClr val="CC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44033" cy="68624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5918" y="1714488"/>
            <a:ext cx="5357850" cy="51220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az-Latn-AZ" b="1" dirty="0" smtClean="0">
                <a:ln w="11430"/>
                <a:solidFill>
                  <a:srgbClr val="CC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Ümumiləşdirmə və nəticə</a:t>
            </a:r>
            <a:endParaRPr lang="az-Latn-AZ" b="1" dirty="0">
              <a:ln w="11430"/>
              <a:solidFill>
                <a:srgbClr val="CC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2714620"/>
            <a:ext cx="6000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2400" b="1" dirty="0" smtClean="0">
                <a:latin typeface="Times New Roman" pitchFamily="18" charset="0"/>
                <a:cs typeface="Times New Roman" pitchFamily="18" charset="0"/>
              </a:rPr>
              <a:t>Bütün bu deyilənlərdən belə bir nəticəyə gəlirik ki,insan xarakterinin dəyişməsində onun düşdüyü mühit və şərait böyük rol oynaya bilər.</a:t>
            </a:r>
            <a:endParaRPr lang="az-Latn-AZ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618fa2b8e67a5dda335c15deb6186f0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4000504"/>
            <a:ext cx="4403109" cy="2500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трелка вверх 19"/>
          <p:cNvSpPr/>
          <p:nvPr/>
        </p:nvSpPr>
        <p:spPr>
          <a:xfrm rot="1125669">
            <a:off x="3653814" y="2133733"/>
            <a:ext cx="214640" cy="4341529"/>
          </a:xfrm>
          <a:prstGeom prst="upArrow">
            <a:avLst>
              <a:gd name="adj1" fmla="val 50000"/>
              <a:gd name="adj2" fmla="val 170799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2285992"/>
            <a:ext cx="2143140" cy="64294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3143248"/>
            <a:ext cx="2357454" cy="6429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4143380"/>
            <a:ext cx="2500330" cy="64294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8" name="Прямоугольник 7"/>
          <p:cNvSpPr/>
          <p:nvPr/>
        </p:nvSpPr>
        <p:spPr>
          <a:xfrm>
            <a:off x="6000760" y="2428868"/>
            <a:ext cx="2428892" cy="92869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5143512"/>
            <a:ext cx="2643206" cy="6429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10" name="Прямоугольник 9"/>
          <p:cNvSpPr/>
          <p:nvPr/>
        </p:nvSpPr>
        <p:spPr>
          <a:xfrm>
            <a:off x="6072198" y="4071942"/>
            <a:ext cx="2571768" cy="85725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4" name="Прямоугольник 3"/>
          <p:cNvSpPr/>
          <p:nvPr/>
        </p:nvSpPr>
        <p:spPr>
          <a:xfrm>
            <a:off x="3143240" y="1357298"/>
            <a:ext cx="2786082" cy="7858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48" name="Прямоугольник 47"/>
          <p:cNvSpPr/>
          <p:nvPr/>
        </p:nvSpPr>
        <p:spPr>
          <a:xfrm>
            <a:off x="214282" y="6000768"/>
            <a:ext cx="3000396" cy="64294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49" name="Прямоугольник 48"/>
          <p:cNvSpPr/>
          <p:nvPr/>
        </p:nvSpPr>
        <p:spPr>
          <a:xfrm>
            <a:off x="6215074" y="5715016"/>
            <a:ext cx="2714644" cy="92869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16" name="TextBox 15"/>
          <p:cNvSpPr txBox="1"/>
          <p:nvPr/>
        </p:nvSpPr>
        <p:spPr>
          <a:xfrm>
            <a:off x="1214414" y="357166"/>
            <a:ext cx="642942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z-Latn-AZ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Elçin Hüseynbəylinin “Nəvə” hekayəsinin</a:t>
            </a:r>
          </a:p>
          <a:p>
            <a:r>
              <a:rPr lang="az-Latn-AZ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       süjet xəttinin qurulması</a:t>
            </a:r>
            <a:endParaRPr lang="ru-RU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 rot="20230187">
            <a:off x="5212862" y="2312852"/>
            <a:ext cx="213306" cy="4018246"/>
          </a:xfrm>
          <a:prstGeom prst="downArrow">
            <a:avLst>
              <a:gd name="adj1" fmla="val 50000"/>
              <a:gd name="adj2" fmla="val 161745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трелка вверх 18"/>
          <p:cNvSpPr/>
          <p:nvPr/>
        </p:nvSpPr>
        <p:spPr>
          <a:xfrm rot="1286735">
            <a:off x="3516408" y="1622330"/>
            <a:ext cx="359135" cy="4547985"/>
          </a:xfrm>
          <a:prstGeom prst="upArrow">
            <a:avLst>
              <a:gd name="adj1" fmla="val 50000"/>
              <a:gd name="adj2" fmla="val 21503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5857892"/>
            <a:ext cx="2928958" cy="7858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az-Latn-A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ənənin qəfil xəstələnməsi və təcrübəsiz nəvənin xəstə nənəyə qulluq göstərmək cəhdi</a:t>
            </a:r>
            <a:endParaRPr lang="az-Latn-AZ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4857760"/>
            <a:ext cx="2643206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z-Latn-A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Nəvənin kəndə göndərilməyini haqsızlıq sayması və kəndə gələnə qədər törətdiyi hadisələ</a:t>
            </a: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az-Latn-A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incələməsi </a:t>
            </a:r>
            <a:endParaRPr lang="az-Latn-AZ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786190"/>
            <a:ext cx="2786082" cy="6429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z-Latn-A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Nəvənin dəcəlliyi üzündən ailənin onu V sinifdən kənddə oxuması qərarı və nənəgilə gəlməsi</a:t>
            </a:r>
            <a:endParaRPr lang="az-Latn-AZ" sz="1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1785926"/>
            <a:ext cx="2643206" cy="8572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z-Latn-A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Kəndə gələn nəvənin cığallığında davam etməsi (futbol oyununa əsasən)</a:t>
            </a:r>
            <a:endParaRPr lang="az-Latn-AZ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00694" y="2285992"/>
            <a:ext cx="3000396" cy="92869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z-Latn-A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Nəvənin yoldaşlarından müxtəlif bəhanələrlə aldıqlarını geri qaytarması,öz qlobusunu Elçinə hədiyyə etməsi</a:t>
            </a:r>
            <a:endParaRPr lang="az-Latn-AZ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57884" y="4000504"/>
            <a:ext cx="3000396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z-Latn-A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“Müfli</a:t>
            </a: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az-Latn-A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ləşsə” də rahatlıq tapan nəvə</a:t>
            </a:r>
            <a:endParaRPr lang="az-Latn-AZ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71802" y="785794"/>
            <a:ext cx="3286148" cy="7858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z-Latn-A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Xəstələnmiş nənəyə qulluq etmək məcburiyyətində qalan nəvə və tədricən əyləncələrin arxa planda qalması</a:t>
            </a:r>
            <a:endParaRPr lang="az-Latn-AZ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14348" y="2857496"/>
            <a:ext cx="2571768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z-Latn-A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Nəvənin elədiklərindən peşman olmaması və hərəkətlərinə haqq qazandırması</a:t>
            </a:r>
            <a:endParaRPr lang="az-Latn-AZ" sz="1400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215074" y="5357826"/>
            <a:ext cx="2714676" cy="8572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z-Latn-A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Valideynlərin qəflətən gəlişi və Kamalın “sürgün müddəti”nin bitməsi</a:t>
            </a:r>
            <a:endParaRPr lang="az-Latn-AZ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20" y="214290"/>
            <a:ext cx="885828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z-Latn-AZ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  Elçin Hüseynbəylinin “Nəvə” hekayəsinin süjet xəttinin qurulması</a:t>
            </a:r>
            <a:endParaRPr lang="ru-RU" sz="2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 rot="20572887">
            <a:off x="5260265" y="1744467"/>
            <a:ext cx="357190" cy="4244877"/>
          </a:xfrm>
          <a:prstGeom prst="downArrow">
            <a:avLst>
              <a:gd name="adj1" fmla="val 50000"/>
              <a:gd name="adj2" fmla="val 140505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t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71670" y="785794"/>
            <a:ext cx="5429288" cy="53578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Deyirlər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ki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nəvə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çox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şirin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olur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,</a:t>
            </a:r>
            <a:b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Həyatın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ən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gözəl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mənasıdı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o.</a:t>
            </a:r>
            <a:b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Ömür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bağçasının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təbi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loğmanı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,</a:t>
            </a:r>
            <a:b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Məhəbbət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gölünün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sonasıdı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o.</a:t>
            </a:r>
          </a:p>
          <a:p>
            <a:endParaRPr lang="en-US" sz="2400" b="1" dirty="0" smtClean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Deyirlər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ki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nəvə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çox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şirin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olur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,</a:t>
            </a:r>
            <a:b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Bənzəmir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bu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sevgi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ülfət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heç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nəyə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.</a:t>
            </a:r>
            <a:b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Dərddən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qüssələnib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əsib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coşanda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,</a:t>
            </a:r>
            <a:b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Onun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bir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gülüşü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gəlir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köməyə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endParaRPr lang="en-US" sz="2400" b="1" dirty="0" smtClean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Deyirlər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ki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nəvə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çox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şirin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olur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,</a:t>
            </a:r>
            <a:b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Atadan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anadan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övladdan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şirin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.</a:t>
            </a:r>
            <a:b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Hər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biri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bir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isti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ocaq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olsa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da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,</a:t>
            </a:r>
            <a:b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Onun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ürəklərdə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ayrıdır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yeri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7969186_111-47.jpg"/>
          <p:cNvPicPr>
            <a:picLocks noChangeAspect="1"/>
          </p:cNvPicPr>
          <p:nvPr/>
        </p:nvPicPr>
        <p:blipFill>
          <a:blip r:embed="rId2"/>
          <a:srcRect l="10598" t="6250" r="6499" b="595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86182" y="357166"/>
            <a:ext cx="557216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z-Latn-AZ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Ev tapşırığı</a:t>
            </a:r>
            <a:endParaRPr lang="az-Latn-AZ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4612" y="1928802"/>
            <a:ext cx="571504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z-Latn-AZ" sz="3600" b="1" i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Elçin Hüseynbəylinin “Nəvə”əsərində Kamal obrazının təhlili(esse)</a:t>
            </a:r>
            <a:endParaRPr lang="ru-RU" sz="3600" b="1" i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54282-2cb0b2f6bef8b1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1714488"/>
            <a:ext cx="8715436" cy="4929222"/>
          </a:xfrm>
          <a:prstGeom prst="rect">
            <a:avLst/>
          </a:prstGeom>
          <a:solidFill>
            <a:srgbClr val="EEF8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14282" y="2714620"/>
            <a:ext cx="871543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1821637" y="4179099"/>
            <a:ext cx="4930016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3465505" y="4178305"/>
            <a:ext cx="492922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5143504" y="4143380"/>
            <a:ext cx="485778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42910" y="1714488"/>
            <a:ext cx="3643338" cy="10001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-1821701" y="4179099"/>
            <a:ext cx="492922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14282" y="2071678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endParaRPr lang="az-Latn-AZ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4348" y="2214554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Meyarlar</a:t>
            </a:r>
            <a:endParaRPr lang="az-Latn-AZ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5984" y="1785926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Qruplar</a:t>
            </a:r>
            <a:endParaRPr lang="az-Latn-AZ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57686" y="2000240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z-Latn-AZ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Etibarlılıq</a:t>
            </a:r>
            <a:endParaRPr lang="az-Latn-AZ" sz="2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00760" y="2000240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z-Latn-AZ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Xeyirxahlıq</a:t>
            </a:r>
            <a:endParaRPr lang="az-Latn-AZ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715272" y="2000240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z-Latn-AZ" sz="2000" b="1" dirty="0" smtClean="0">
                <a:ln w="11430"/>
                <a:solidFill>
                  <a:srgbClr val="1E6C2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Sədaqət</a:t>
            </a:r>
            <a:endParaRPr lang="az-Latn-AZ" sz="2000" b="1" dirty="0">
              <a:ln w="11430"/>
              <a:solidFill>
                <a:srgbClr val="1E6C27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5720" y="2786058"/>
            <a:ext cx="285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az-Latn-A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az-Latn-A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az-Latn-AZ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2910" y="2786058"/>
            <a:ext cx="364333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az-Latn-A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az-Latn-AZ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Müqayisəetmə,səciyyələndirmə</a:t>
            </a:r>
            <a:endParaRPr lang="az-Latn-AZ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5720" y="3500438"/>
            <a:ext cx="214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az-Latn-AZ" b="1" dirty="0" smtClean="0"/>
          </a:p>
          <a:p>
            <a:endParaRPr lang="az-Latn-AZ" b="1" dirty="0" smtClean="0"/>
          </a:p>
          <a:p>
            <a:r>
              <a:rPr lang="az-Latn-AZ" b="1" dirty="0" smtClean="0">
                <a:solidFill>
                  <a:srgbClr val="1E6C27"/>
                </a:solidFill>
              </a:rPr>
              <a:t>2</a:t>
            </a:r>
            <a:endParaRPr lang="az-Latn-AZ" b="1" dirty="0">
              <a:solidFill>
                <a:srgbClr val="1E6C27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2910" y="3500438"/>
            <a:ext cx="3500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az-Latn-A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az-Latn-A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Şərhetmə</a:t>
            </a:r>
            <a:endParaRPr lang="az-Latn-AZ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5720" y="4572008"/>
            <a:ext cx="285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az-Latn-A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az-Latn-AZ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az-Latn-AZ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4348" y="4286256"/>
            <a:ext cx="3500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az-Latn-A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az-Latn-AZ" sz="2000" b="1" dirty="0" smtClean="0">
                <a:solidFill>
                  <a:srgbClr val="1E6C27"/>
                </a:solidFill>
                <a:latin typeface="Times New Roman" pitchFamily="18" charset="0"/>
                <a:cs typeface="Times New Roman" pitchFamily="18" charset="0"/>
              </a:rPr>
              <a:t>Mühakiməyeritmə</a:t>
            </a:r>
            <a:endParaRPr lang="az-Latn-AZ" sz="2000" b="1" dirty="0">
              <a:solidFill>
                <a:srgbClr val="1E6C2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4282" y="5286388"/>
            <a:ext cx="357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az-Latn-AZ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az-Latn-A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az-Latn-AZ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4348" y="5357826"/>
            <a:ext cx="2571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az-Latn-AZ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az-Latn-A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az-Latn-A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Yekun</a:t>
            </a:r>
            <a:endParaRPr lang="az-Latn-AZ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flipV="1">
            <a:off x="214282" y="3643314"/>
            <a:ext cx="8715436" cy="71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214282" y="4643446"/>
            <a:ext cx="871543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214282" y="5643578"/>
            <a:ext cx="871543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9715536" y="3286124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142976" y="928670"/>
            <a:ext cx="7072362" cy="71438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z-Latn-AZ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Qiymətləndirmə</a:t>
            </a:r>
            <a:endParaRPr lang="az-Latn-AZ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blony-dlya-prezentatsiy-powerpoint-96505-large.jpg"/>
          <p:cNvPicPr>
            <a:picLocks noChangeAspect="1"/>
          </p:cNvPicPr>
          <p:nvPr/>
        </p:nvPicPr>
        <p:blipFill>
          <a:blip r:embed="rId2"/>
          <a:srcRect r="2343"/>
          <a:stretch>
            <a:fillRect/>
          </a:stretch>
        </p:blipFill>
        <p:spPr>
          <a:xfrm>
            <a:off x="0" y="-214338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4414" y="2143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az-Latn-AZ" dirty="0"/>
          </a:p>
        </p:txBody>
      </p:sp>
      <p:sp>
        <p:nvSpPr>
          <p:cNvPr id="5" name="TextBox 4"/>
          <p:cNvSpPr txBox="1"/>
          <p:nvPr/>
        </p:nvSpPr>
        <p:spPr>
          <a:xfrm>
            <a:off x="1071538" y="1928802"/>
            <a:ext cx="721523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24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Sinif: </a:t>
            </a:r>
            <a:r>
              <a:rPr lang="az-Latn-AZ" sz="2400" b="1" dirty="0" smtClean="0">
                <a:latin typeface="Comic Sans MS" pitchFamily="66" charset="0"/>
                <a:cs typeface="Times New Roman" pitchFamily="18" charset="0"/>
              </a:rPr>
              <a:t>VII</a:t>
            </a:r>
            <a:r>
              <a:rPr lang="en-US" sz="2400" b="1" dirty="0" smtClean="0">
                <a:latin typeface="Comic Sans MS" pitchFamily="66" charset="0"/>
                <a:cs typeface="Times New Roman" pitchFamily="18" charset="0"/>
              </a:rPr>
              <a:t>b</a:t>
            </a:r>
            <a:endParaRPr lang="az-Latn-AZ" sz="2400" b="1" dirty="0" smtClean="0">
              <a:latin typeface="Comic Sans MS" pitchFamily="66" charset="0"/>
              <a:cs typeface="Times New Roman" pitchFamily="18" charset="0"/>
            </a:endParaRPr>
          </a:p>
          <a:p>
            <a:r>
              <a:rPr lang="az-Latn-AZ" sz="24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Fənn:</a:t>
            </a:r>
            <a:r>
              <a:rPr lang="az-Latn-AZ" sz="2400" b="1" dirty="0" smtClean="0">
                <a:latin typeface="Comic Sans MS" pitchFamily="66" charset="0"/>
                <a:cs typeface="Times New Roman" pitchFamily="18" charset="0"/>
              </a:rPr>
              <a:t>Ədəbiyyat</a:t>
            </a:r>
          </a:p>
          <a:p>
            <a:r>
              <a:rPr lang="az-Latn-AZ" sz="24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Dərsin mövzusu: </a:t>
            </a:r>
            <a:r>
              <a:rPr lang="az-Latn-AZ" sz="2400" b="1" dirty="0" smtClean="0">
                <a:latin typeface="Comic Sans MS" pitchFamily="66" charset="0"/>
                <a:cs typeface="Times New Roman" pitchFamily="18" charset="0"/>
              </a:rPr>
              <a:t>Elçin Hüseynbəyli “Nəvə”</a:t>
            </a:r>
          </a:p>
          <a:p>
            <a:r>
              <a:rPr lang="az-Latn-AZ" sz="24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Standart: </a:t>
            </a:r>
          </a:p>
          <a:p>
            <a:r>
              <a:rPr lang="az-Latn-AZ" sz="24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1.2.2. </a:t>
            </a:r>
            <a:r>
              <a:rPr lang="az-Latn-AZ" sz="2400" b="1" dirty="0" smtClean="0">
                <a:latin typeface="Comic Sans MS" pitchFamily="66" charset="0"/>
                <a:cs typeface="Times New Roman" pitchFamily="18" charset="0"/>
              </a:rPr>
              <a:t>Digər obrazlarla müqayisə etməklə ədəbi qəhrəmanları  səciyyələndirir.</a:t>
            </a:r>
          </a:p>
          <a:p>
            <a:r>
              <a:rPr lang="az-Latn-AZ" sz="24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1.2.4. </a:t>
            </a:r>
            <a:r>
              <a:rPr lang="az-Latn-AZ" sz="2400" b="1" dirty="0" smtClean="0">
                <a:latin typeface="Comic Sans MS" pitchFamily="66" charset="0"/>
                <a:cs typeface="Times New Roman" pitchFamily="18" charset="0"/>
              </a:rPr>
              <a:t>Bədii nümunələrin mövzusunu,ideyasını və başlıca problemini şərh edir.</a:t>
            </a:r>
          </a:p>
          <a:p>
            <a:r>
              <a:rPr lang="az-Latn-AZ" sz="24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2.1.2.</a:t>
            </a:r>
            <a:r>
              <a:rPr lang="az-Latn-AZ" sz="2400" b="1" dirty="0" smtClean="0">
                <a:latin typeface="Comic Sans MS" pitchFamily="66" charset="0"/>
                <a:cs typeface="Times New Roman" pitchFamily="18" charset="0"/>
              </a:rPr>
              <a:t>Bədii nümunələrlə bağlı fikirlərini mətndən nümunələr göstərməklə şərh edir.</a:t>
            </a:r>
          </a:p>
          <a:p>
            <a:endParaRPr lang="az-Latn-A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612273">
            <a:off x="1582515" y="2461763"/>
            <a:ext cx="3429024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z-Latn-AZ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Diqqətinizə görə təşəkkür edirəm.</a:t>
            </a:r>
            <a:endParaRPr lang="az-Latn-AZ" sz="4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blony-dlya-prezentatsiy-powerpoint-96505-large.jpg"/>
          <p:cNvPicPr>
            <a:picLocks noChangeAspect="1"/>
          </p:cNvPicPr>
          <p:nvPr/>
        </p:nvPicPr>
        <p:blipFill>
          <a:blip r:embed="rId2"/>
          <a:srcRect r="31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2976" y="2071678"/>
            <a:ext cx="73581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2400" b="1" dirty="0" smtClean="0">
                <a:solidFill>
                  <a:srgbClr val="0000FF"/>
                </a:solidFill>
                <a:latin typeface="Comic Sans MS" pitchFamily="66" charset="0"/>
              </a:rPr>
              <a:t>Təlim nəticələri;</a:t>
            </a:r>
          </a:p>
          <a:p>
            <a:pPr>
              <a:buFont typeface="Wingdings" pitchFamily="2" charset="2"/>
              <a:buChar char="Ø"/>
            </a:pPr>
            <a:r>
              <a:rPr lang="az-Latn-AZ" sz="2400" b="1" dirty="0" smtClean="0">
                <a:latin typeface="Comic Sans MS" pitchFamily="66" charset="0"/>
              </a:rPr>
              <a:t>digər obrazlarla müqayisə etməklə Kamal obrazını səciyyələndirir;</a:t>
            </a:r>
          </a:p>
          <a:p>
            <a:pPr>
              <a:buFont typeface="Wingdings" pitchFamily="2" charset="2"/>
              <a:buChar char="Ø"/>
            </a:pPr>
            <a:r>
              <a:rPr lang="az-Latn-AZ" sz="2400" b="1" dirty="0" smtClean="0">
                <a:latin typeface="Comic Sans MS" pitchFamily="66" charset="0"/>
              </a:rPr>
              <a:t>hekayənin mövzu və ideyasını nümunələr göstərməklə şərh edir;</a:t>
            </a:r>
          </a:p>
          <a:p>
            <a:pPr>
              <a:buFont typeface="Wingdings" pitchFamily="2" charset="2"/>
              <a:buChar char="Ø"/>
            </a:pPr>
            <a:r>
              <a:rPr lang="az-Latn-AZ" sz="2400" b="1" dirty="0" smtClean="0">
                <a:latin typeface="Comic Sans MS" pitchFamily="66" charset="0"/>
              </a:rPr>
              <a:t>fikirlərini hekayədən nümunələr gətirməklə şərh edir;</a:t>
            </a:r>
          </a:p>
          <a:p>
            <a:pPr>
              <a:buFont typeface="Wingdings" pitchFamily="2" charset="2"/>
              <a:buChar char="Ø"/>
            </a:pPr>
            <a:endParaRPr lang="az-Latn-AZ" sz="2400" b="1" dirty="0" smtClean="0">
              <a:latin typeface="Comic Sans MS" pitchFamily="66" charset="0"/>
            </a:endParaRPr>
          </a:p>
          <a:p>
            <a:endParaRPr lang="az-Latn-AZ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214414" y="4714884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az-Latn-AZ" dirty="0"/>
          </a:p>
        </p:txBody>
      </p:sp>
      <p:sp>
        <p:nvSpPr>
          <p:cNvPr id="5" name="TextBox 4"/>
          <p:cNvSpPr txBox="1"/>
          <p:nvPr/>
        </p:nvSpPr>
        <p:spPr>
          <a:xfrm>
            <a:off x="1214414" y="4714884"/>
            <a:ext cx="6929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2400" b="1" dirty="0" smtClean="0">
                <a:solidFill>
                  <a:srgbClr val="0000FF"/>
                </a:solidFill>
                <a:latin typeface="Comic Sans MS" pitchFamily="66" charset="0"/>
              </a:rPr>
              <a:t>Əsas anlayışlar:</a:t>
            </a:r>
            <a:r>
              <a:rPr lang="az-Latn-AZ" sz="2400" b="1" dirty="0" smtClean="0">
                <a:latin typeface="Comic Sans MS" pitchFamily="66" charset="0"/>
              </a:rPr>
              <a:t>süjet,obraz,janr</a:t>
            </a:r>
          </a:p>
          <a:p>
            <a:r>
              <a:rPr lang="az-Latn-AZ" sz="2400" b="1" dirty="0" smtClean="0">
                <a:solidFill>
                  <a:srgbClr val="0000FF"/>
                </a:solidFill>
                <a:latin typeface="Comic Sans MS" pitchFamily="66" charset="0"/>
              </a:rPr>
              <a:t>Dərsin tipi: </a:t>
            </a:r>
            <a:r>
              <a:rPr lang="az-Latn-AZ" sz="2400" b="1" dirty="0" smtClean="0">
                <a:latin typeface="Comic Sans MS" pitchFamily="66" charset="0"/>
              </a:rPr>
              <a:t>İnduktiv</a:t>
            </a:r>
            <a:endParaRPr lang="az-Latn-AZ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blony-dlya-prezentatsiy-powerpoint-96505-large.jpg"/>
          <p:cNvPicPr>
            <a:picLocks noChangeAspect="1"/>
          </p:cNvPicPr>
          <p:nvPr/>
        </p:nvPicPr>
        <p:blipFill>
          <a:blip r:embed="rId3"/>
          <a:srcRect t="-424" r="5395"/>
          <a:stretch>
            <a:fillRect/>
          </a:stretch>
        </p:blipFill>
        <p:spPr>
          <a:xfrm>
            <a:off x="0" y="0"/>
            <a:ext cx="9144000" cy="68948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5852" y="2285992"/>
            <a:ext cx="70723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2400" b="1" dirty="0" smtClean="0">
                <a:solidFill>
                  <a:srgbClr val="0000FF"/>
                </a:solidFill>
                <a:latin typeface="Comic Sans MS" pitchFamily="66" charset="0"/>
              </a:rPr>
              <a:t>İstifadə olunan iş formaları: </a:t>
            </a:r>
            <a:r>
              <a:rPr lang="az-Latn-AZ" sz="2400" b="1" dirty="0" smtClean="0">
                <a:latin typeface="Comic Sans MS" pitchFamily="66" charset="0"/>
              </a:rPr>
              <a:t>qruplarla iş,fərdi iş</a:t>
            </a:r>
          </a:p>
          <a:p>
            <a:r>
              <a:rPr lang="az-Latn-AZ" sz="2400" b="1" dirty="0" smtClean="0">
                <a:solidFill>
                  <a:srgbClr val="0000FF"/>
                </a:solidFill>
                <a:latin typeface="Comic Sans MS" pitchFamily="66" charset="0"/>
              </a:rPr>
              <a:t>İstifadə olunan iş üsulları:</a:t>
            </a:r>
            <a:r>
              <a:rPr lang="az-Latn-AZ" sz="2400" b="1" dirty="0" smtClean="0">
                <a:latin typeface="Comic Sans MS" pitchFamily="66" charset="0"/>
              </a:rPr>
              <a:t>müzakirə,diskussiya,</a:t>
            </a:r>
          </a:p>
          <a:p>
            <a:r>
              <a:rPr lang="az-Latn-AZ" sz="2400" b="1" dirty="0" smtClean="0">
                <a:latin typeface="Comic Sans MS" pitchFamily="66" charset="0"/>
              </a:rPr>
              <a:t>təqdimat</a:t>
            </a:r>
          </a:p>
          <a:p>
            <a:r>
              <a:rPr lang="az-Latn-AZ" sz="2400" b="1" dirty="0" smtClean="0">
                <a:solidFill>
                  <a:srgbClr val="0000FF"/>
                </a:solidFill>
                <a:latin typeface="Comic Sans MS" pitchFamily="66" charset="0"/>
              </a:rPr>
              <a:t>Fənlərarası inteqrasiya:</a:t>
            </a:r>
            <a:r>
              <a:rPr lang="az-Latn-AZ" sz="2400" b="1" dirty="0" smtClean="0">
                <a:latin typeface="Comic Sans MS" pitchFamily="66" charset="0"/>
              </a:rPr>
              <a:t>Az.d.2.1.1, 2.2.2, 2.2.3, 1.2.2. X.d.2.1.1, 2.1.2, 2.1.3.</a:t>
            </a:r>
          </a:p>
          <a:p>
            <a:r>
              <a:rPr lang="az-Latn-AZ" sz="2400" b="1" dirty="0" smtClean="0">
                <a:solidFill>
                  <a:srgbClr val="0000FF"/>
                </a:solidFill>
                <a:latin typeface="Comic Sans MS" pitchFamily="66" charset="0"/>
              </a:rPr>
              <a:t>Resurslar: </a:t>
            </a:r>
            <a:r>
              <a:rPr lang="az-Latn-AZ" sz="2400" b="1" dirty="0" smtClean="0">
                <a:latin typeface="Comic Sans MS" pitchFamily="66" charset="0"/>
              </a:rPr>
              <a:t>Komputer,proyektor,dərslik,iş vərəqləri,qiymətləndirmə cədvəli,şəkillər.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71472" y="392885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z-Latn-AZ" b="1" dirty="0" smtClean="0">
                <a:latin typeface="Comic Sans MS" pitchFamily="66" charset="0"/>
              </a:rPr>
              <a:t>Elçin Hüseynbəylinin “Nəvə”əsərində  hadisələrin ardıcıllığının qurulması</a:t>
            </a:r>
            <a:endParaRPr lang="az-Latn-AZ" b="1" dirty="0">
              <a:latin typeface="Comic Sans MS" pitchFamily="66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8596" y="892951"/>
            <a:ext cx="8286808" cy="4286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z-Latn-AZ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1535893"/>
            <a:ext cx="8286808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z-Latn-AZ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596" y="2178835"/>
            <a:ext cx="8286808" cy="4286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z-Latn-AZ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2821777"/>
            <a:ext cx="8286808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z-Latn-AZ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596" y="3464719"/>
            <a:ext cx="8286808" cy="4286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z-Latn-AZ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4107661"/>
            <a:ext cx="8286808" cy="4286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z-Latn-AZ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4750603"/>
            <a:ext cx="8286808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z-Latn-AZ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8596" y="5393545"/>
            <a:ext cx="8286808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z-Latn-AZ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7158" y="6036487"/>
            <a:ext cx="8286808" cy="4286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z-Latn-AZ"/>
          </a:p>
        </p:txBody>
      </p:sp>
      <p:sp>
        <p:nvSpPr>
          <p:cNvPr id="12" name="TextBox 12"/>
          <p:cNvSpPr txBox="1"/>
          <p:nvPr/>
        </p:nvSpPr>
        <p:spPr>
          <a:xfrm>
            <a:off x="428596" y="892951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endParaRPr lang="az-Latn-A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28596" y="1607331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z-Latn-AZ" b="1" dirty="0" smtClean="0"/>
              <a:t>2.</a:t>
            </a:r>
            <a:endParaRPr lang="az-Latn-AZ" b="1" dirty="0"/>
          </a:p>
        </p:txBody>
      </p:sp>
      <p:sp>
        <p:nvSpPr>
          <p:cNvPr id="14" name="TextBox 14"/>
          <p:cNvSpPr txBox="1"/>
          <p:nvPr/>
        </p:nvSpPr>
        <p:spPr>
          <a:xfrm>
            <a:off x="357158" y="2178835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z-Latn-AZ" b="1" dirty="0" smtClean="0"/>
              <a:t> 3.</a:t>
            </a:r>
            <a:endParaRPr lang="az-Latn-AZ" b="1" dirty="0"/>
          </a:p>
        </p:txBody>
      </p:sp>
      <p:sp>
        <p:nvSpPr>
          <p:cNvPr id="15" name="TextBox 15"/>
          <p:cNvSpPr txBox="1"/>
          <p:nvPr/>
        </p:nvSpPr>
        <p:spPr>
          <a:xfrm>
            <a:off x="428596" y="2821777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z-Latn-AZ" b="1" dirty="0" smtClean="0"/>
              <a:t>4.</a:t>
            </a:r>
            <a:endParaRPr lang="az-Latn-AZ" b="1" dirty="0"/>
          </a:p>
        </p:txBody>
      </p:sp>
      <p:sp>
        <p:nvSpPr>
          <p:cNvPr id="16" name="TextBox 16"/>
          <p:cNvSpPr txBox="1"/>
          <p:nvPr/>
        </p:nvSpPr>
        <p:spPr>
          <a:xfrm flipH="1">
            <a:off x="428596" y="3536157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z-Latn-AZ" b="1" dirty="0" smtClean="0"/>
              <a:t>5.</a:t>
            </a:r>
            <a:endParaRPr lang="az-Latn-AZ" b="1" dirty="0"/>
          </a:p>
        </p:txBody>
      </p:sp>
      <p:sp>
        <p:nvSpPr>
          <p:cNvPr id="17" name="TextBox 17"/>
          <p:cNvSpPr txBox="1"/>
          <p:nvPr/>
        </p:nvSpPr>
        <p:spPr>
          <a:xfrm>
            <a:off x="428596" y="4107661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z-Latn-AZ" b="1" dirty="0" smtClean="0"/>
              <a:t>6.</a:t>
            </a:r>
            <a:endParaRPr lang="az-Latn-AZ" b="1" dirty="0"/>
          </a:p>
        </p:txBody>
      </p:sp>
      <p:sp>
        <p:nvSpPr>
          <p:cNvPr id="18" name="TextBox 18"/>
          <p:cNvSpPr txBox="1"/>
          <p:nvPr/>
        </p:nvSpPr>
        <p:spPr>
          <a:xfrm>
            <a:off x="428596" y="4750603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z-Latn-AZ" b="1" dirty="0" smtClean="0"/>
              <a:t>7.</a:t>
            </a:r>
            <a:endParaRPr lang="az-Latn-AZ" b="1" dirty="0"/>
          </a:p>
        </p:txBody>
      </p:sp>
      <p:sp>
        <p:nvSpPr>
          <p:cNvPr id="19" name="TextBox 19"/>
          <p:cNvSpPr txBox="1"/>
          <p:nvPr/>
        </p:nvSpPr>
        <p:spPr>
          <a:xfrm>
            <a:off x="428596" y="5464983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z-Latn-AZ" b="1" dirty="0" smtClean="0"/>
              <a:t>8.</a:t>
            </a:r>
            <a:endParaRPr lang="az-Latn-AZ" b="1" dirty="0"/>
          </a:p>
        </p:txBody>
      </p:sp>
      <p:sp>
        <p:nvSpPr>
          <p:cNvPr id="20" name="TextBox 20"/>
          <p:cNvSpPr txBox="1"/>
          <p:nvPr/>
        </p:nvSpPr>
        <p:spPr>
          <a:xfrm>
            <a:off x="428596" y="6036487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z-Latn-AZ" b="1" dirty="0" smtClean="0"/>
              <a:t> 9.</a:t>
            </a:r>
            <a:endParaRPr lang="az-Latn-AZ" b="1" dirty="0"/>
          </a:p>
        </p:txBody>
      </p:sp>
      <p:sp>
        <p:nvSpPr>
          <p:cNvPr id="21" name="Стрелка вниз 20"/>
          <p:cNvSpPr/>
          <p:nvPr/>
        </p:nvSpPr>
        <p:spPr>
          <a:xfrm>
            <a:off x="4429124" y="1321579"/>
            <a:ext cx="214314" cy="214314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z-Latn-AZ"/>
          </a:p>
        </p:txBody>
      </p:sp>
      <p:sp>
        <p:nvSpPr>
          <p:cNvPr id="22" name="Стрелка вниз 21"/>
          <p:cNvSpPr/>
          <p:nvPr/>
        </p:nvSpPr>
        <p:spPr>
          <a:xfrm>
            <a:off x="4429124" y="1964521"/>
            <a:ext cx="214314" cy="214314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z-Latn-AZ"/>
          </a:p>
        </p:txBody>
      </p:sp>
      <p:sp>
        <p:nvSpPr>
          <p:cNvPr id="23" name="Стрелка вниз 22"/>
          <p:cNvSpPr/>
          <p:nvPr/>
        </p:nvSpPr>
        <p:spPr>
          <a:xfrm>
            <a:off x="4429124" y="2607463"/>
            <a:ext cx="214314" cy="214314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z-Latn-AZ"/>
          </a:p>
        </p:txBody>
      </p:sp>
      <p:sp>
        <p:nvSpPr>
          <p:cNvPr id="24" name="Стрелка вниз 23"/>
          <p:cNvSpPr/>
          <p:nvPr/>
        </p:nvSpPr>
        <p:spPr>
          <a:xfrm>
            <a:off x="4429124" y="3250405"/>
            <a:ext cx="214314" cy="214314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z-Latn-AZ"/>
          </a:p>
        </p:txBody>
      </p:sp>
      <p:sp>
        <p:nvSpPr>
          <p:cNvPr id="25" name="Стрелка вниз 24"/>
          <p:cNvSpPr/>
          <p:nvPr/>
        </p:nvSpPr>
        <p:spPr>
          <a:xfrm>
            <a:off x="4429124" y="3893347"/>
            <a:ext cx="214314" cy="214314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z-Latn-AZ"/>
          </a:p>
        </p:txBody>
      </p:sp>
      <p:sp>
        <p:nvSpPr>
          <p:cNvPr id="26" name="Стрелка вниз 25"/>
          <p:cNvSpPr/>
          <p:nvPr/>
        </p:nvSpPr>
        <p:spPr>
          <a:xfrm>
            <a:off x="4429124" y="4536289"/>
            <a:ext cx="214314" cy="214314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z-Latn-AZ"/>
          </a:p>
        </p:txBody>
      </p:sp>
      <p:sp>
        <p:nvSpPr>
          <p:cNvPr id="27" name="Стрелка вниз 26"/>
          <p:cNvSpPr/>
          <p:nvPr/>
        </p:nvSpPr>
        <p:spPr>
          <a:xfrm>
            <a:off x="4500562" y="5179231"/>
            <a:ext cx="214314" cy="214314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z-Latn-AZ"/>
          </a:p>
        </p:txBody>
      </p:sp>
      <p:sp>
        <p:nvSpPr>
          <p:cNvPr id="28" name="Стрелка вниз 27"/>
          <p:cNvSpPr/>
          <p:nvPr/>
        </p:nvSpPr>
        <p:spPr>
          <a:xfrm>
            <a:off x="4500562" y="5822173"/>
            <a:ext cx="214314" cy="214314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z-Latn-AZ"/>
          </a:p>
        </p:txBody>
      </p:sp>
      <p:sp>
        <p:nvSpPr>
          <p:cNvPr id="29" name="TextBox 33"/>
          <p:cNvSpPr txBox="1"/>
          <p:nvPr/>
        </p:nvSpPr>
        <p:spPr>
          <a:xfrm>
            <a:off x="714348" y="892951"/>
            <a:ext cx="7786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az-Latn-AZ" sz="1600" b="1" dirty="0" smtClean="0">
                <a:latin typeface="Times New Roman" pitchFamily="18" charset="0"/>
                <a:cs typeface="Times New Roman" pitchFamily="18" charset="0"/>
              </a:rPr>
              <a:t>ənənin qəfil xəstələnməsi və təcrübəsiz nəvənin xəstə nənəyə qulluq göstərmək cəhdi</a:t>
            </a:r>
            <a:endParaRPr lang="az-Latn-A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34"/>
          <p:cNvSpPr txBox="1"/>
          <p:nvPr/>
        </p:nvSpPr>
        <p:spPr>
          <a:xfrm>
            <a:off x="642910" y="1464455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z-Latn-AZ" sz="1600" b="1" dirty="0" smtClean="0">
                <a:latin typeface="Times New Roman" pitchFamily="18" charset="0"/>
                <a:cs typeface="Times New Roman" pitchFamily="18" charset="0"/>
              </a:rPr>
              <a:t>Nəvənin kəndə göndərilməyini haqsızlıq sayması və kəndə gələnə qədər törətdiyi hadisələ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az-Latn-AZ" sz="1600" b="1" dirty="0" smtClean="0">
                <a:latin typeface="Times New Roman" pitchFamily="18" charset="0"/>
                <a:cs typeface="Times New Roman" pitchFamily="18" charset="0"/>
              </a:rPr>
              <a:t>i incələməsi </a:t>
            </a:r>
            <a:endParaRPr lang="az-Latn-A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5"/>
          <p:cNvSpPr txBox="1"/>
          <p:nvPr/>
        </p:nvSpPr>
        <p:spPr>
          <a:xfrm>
            <a:off x="571472" y="2178835"/>
            <a:ext cx="8215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z-Latn-AZ" sz="1600" b="1" dirty="0" smtClean="0">
                <a:latin typeface="Times New Roman" pitchFamily="18" charset="0"/>
                <a:cs typeface="Times New Roman" pitchFamily="18" charset="0"/>
              </a:rPr>
              <a:t> Nəvənin dəcəlliyi üzündən ailənin onu V sinifdən kənddə oxuması qərarı və nənəgilə gəlməsi</a:t>
            </a:r>
            <a:endParaRPr lang="az-Latn-A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6"/>
          <p:cNvSpPr txBox="1"/>
          <p:nvPr/>
        </p:nvSpPr>
        <p:spPr>
          <a:xfrm>
            <a:off x="642910" y="2821777"/>
            <a:ext cx="800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z-Latn-AZ" sz="1600" b="1" dirty="0" smtClean="0">
                <a:latin typeface="Times New Roman" pitchFamily="18" charset="0"/>
                <a:cs typeface="Times New Roman" pitchFamily="18" charset="0"/>
              </a:rPr>
              <a:t>Nəvənin elədiklərindən peşman olmaması və hərəkətlərinə haqq qazandırması</a:t>
            </a:r>
            <a:endParaRPr lang="az-Latn-A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7"/>
          <p:cNvSpPr txBox="1"/>
          <p:nvPr/>
        </p:nvSpPr>
        <p:spPr>
          <a:xfrm>
            <a:off x="642910" y="3536157"/>
            <a:ext cx="7929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z-Latn-AZ" sz="1600" b="1" dirty="0" smtClean="0">
                <a:latin typeface="Times New Roman" pitchFamily="18" charset="0"/>
                <a:cs typeface="Times New Roman" pitchFamily="18" charset="0"/>
              </a:rPr>
              <a:t>Kəndə gələn nəvənin cığallığında davam etməsi (futbol oyununa əsasən)</a:t>
            </a:r>
            <a:endParaRPr lang="az-Latn-A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8"/>
          <p:cNvSpPr txBox="1"/>
          <p:nvPr/>
        </p:nvSpPr>
        <p:spPr>
          <a:xfrm>
            <a:off x="642910" y="4036223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z-Latn-AZ" sz="1600" b="1" dirty="0" smtClean="0">
                <a:latin typeface="Times New Roman" pitchFamily="18" charset="0"/>
                <a:cs typeface="Times New Roman" pitchFamily="18" charset="0"/>
              </a:rPr>
              <a:t>Xəstələnmiş nənəyə qulluq etmək məcburiyyətində qalan nəvə və tədricən əyləncələrin arxa planda qalması</a:t>
            </a:r>
            <a:endParaRPr lang="az-Latn-A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9"/>
          <p:cNvSpPr txBox="1"/>
          <p:nvPr/>
        </p:nvSpPr>
        <p:spPr>
          <a:xfrm>
            <a:off x="714348" y="4679165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z-Latn-AZ" sz="1600" b="1" dirty="0" smtClean="0">
                <a:latin typeface="Times New Roman" pitchFamily="18" charset="0"/>
                <a:cs typeface="Times New Roman" pitchFamily="18" charset="0"/>
              </a:rPr>
              <a:t>Nəvənin yoldaşlarından müxtəlif bəhanələrlə aldıqlarını geri qaytarması,öz qlobusunu Elçinə hədiyyə etməsi</a:t>
            </a:r>
            <a:endParaRPr lang="az-Latn-A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40"/>
          <p:cNvSpPr txBox="1"/>
          <p:nvPr/>
        </p:nvSpPr>
        <p:spPr>
          <a:xfrm>
            <a:off x="785786" y="5464983"/>
            <a:ext cx="7858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z-Latn-AZ" sz="1600" b="1" dirty="0" smtClean="0">
                <a:latin typeface="Times New Roman" pitchFamily="18" charset="0"/>
                <a:cs typeface="Times New Roman" pitchFamily="18" charset="0"/>
              </a:rPr>
              <a:t>“Müflişləşsə” də rahatlıq tapan nəvə</a:t>
            </a:r>
            <a:endParaRPr lang="az-Latn-A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41"/>
          <p:cNvSpPr txBox="1"/>
          <p:nvPr/>
        </p:nvSpPr>
        <p:spPr>
          <a:xfrm>
            <a:off x="714348" y="6036487"/>
            <a:ext cx="7858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z-Latn-AZ" sz="1600" b="1" dirty="0" smtClean="0">
                <a:latin typeface="Times New Roman" pitchFamily="18" charset="0"/>
                <a:cs typeface="Times New Roman" pitchFamily="18" charset="0"/>
              </a:rPr>
              <a:t>Valideynlərin qəflətən gəlişi və Kamalın “sürgün müddəti”nin bitməsi</a:t>
            </a:r>
            <a:endParaRPr lang="az-Latn-A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 flipV="1">
            <a:off x="785786" y="892951"/>
            <a:ext cx="7929618" cy="4286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z-Latn-AZ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14348" y="1535893"/>
            <a:ext cx="800105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z-Latn-AZ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42910" y="2178835"/>
            <a:ext cx="8072494" cy="4286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z-Latn-AZ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14348" y="2821777"/>
            <a:ext cx="8072494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z-Latn-AZ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14348" y="3464719"/>
            <a:ext cx="8001056" cy="4286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z-Latn-AZ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14348" y="4107661"/>
            <a:ext cx="8001056" cy="4286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z-Latn-AZ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785786" y="4750603"/>
            <a:ext cx="7929618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z-Latn-AZ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714348" y="5393545"/>
            <a:ext cx="800105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z-Latn-AZ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785786" y="6036487"/>
            <a:ext cx="7929618" cy="4286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z-Latn-A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93126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22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428604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b="1" dirty="0" smtClean="0">
                <a:latin typeface="Comic Sans MS" pitchFamily="66" charset="0"/>
              </a:rPr>
              <a:t>Elçin Hüseynbəylinin “Nəvə”əsərində  hadisələrin ardıcıllığının qurulması</a:t>
            </a:r>
            <a:endParaRPr lang="az-Latn-AZ" b="1" dirty="0">
              <a:latin typeface="Comic Sans MS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928670"/>
            <a:ext cx="8286808" cy="4286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596" y="1571612"/>
            <a:ext cx="8286808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2214554"/>
            <a:ext cx="8286808" cy="4286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596" y="2857496"/>
            <a:ext cx="8286808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3500438"/>
            <a:ext cx="8286808" cy="4286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4143380"/>
            <a:ext cx="8286808" cy="4286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8596" y="4786322"/>
            <a:ext cx="8286808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8596" y="5429264"/>
            <a:ext cx="8286808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7158" y="6072206"/>
            <a:ext cx="8286808" cy="4286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13" name="TextBox 12"/>
          <p:cNvSpPr txBox="1"/>
          <p:nvPr/>
        </p:nvSpPr>
        <p:spPr>
          <a:xfrm>
            <a:off x="428596" y="92867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endParaRPr lang="az-Latn-A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596" y="164305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b="1" dirty="0" smtClean="0"/>
              <a:t>2.</a:t>
            </a:r>
            <a:endParaRPr lang="az-Latn-AZ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57158" y="221455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b="1" dirty="0" smtClean="0"/>
              <a:t> 3.</a:t>
            </a:r>
            <a:endParaRPr lang="az-Latn-AZ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28596" y="285749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b="1" dirty="0" smtClean="0"/>
              <a:t>4.</a:t>
            </a:r>
            <a:endParaRPr lang="az-Latn-AZ" b="1" dirty="0"/>
          </a:p>
        </p:txBody>
      </p:sp>
      <p:sp>
        <p:nvSpPr>
          <p:cNvPr id="17" name="TextBox 16"/>
          <p:cNvSpPr txBox="1"/>
          <p:nvPr/>
        </p:nvSpPr>
        <p:spPr>
          <a:xfrm flipH="1">
            <a:off x="428596" y="3571876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b="1" dirty="0" smtClean="0"/>
              <a:t>5.</a:t>
            </a:r>
            <a:endParaRPr lang="az-Latn-AZ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28596" y="414338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b="1" dirty="0" smtClean="0"/>
              <a:t>6.</a:t>
            </a:r>
            <a:endParaRPr lang="az-Latn-AZ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28596" y="478632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b="1" dirty="0" smtClean="0"/>
              <a:t>7.</a:t>
            </a:r>
            <a:endParaRPr lang="az-Latn-AZ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28596" y="550070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b="1" dirty="0" smtClean="0"/>
              <a:t>8.</a:t>
            </a:r>
            <a:endParaRPr lang="az-Latn-AZ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28596" y="607220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b="1" dirty="0" smtClean="0"/>
              <a:t> 9.</a:t>
            </a:r>
            <a:endParaRPr lang="az-Latn-AZ" b="1" dirty="0"/>
          </a:p>
        </p:txBody>
      </p:sp>
      <p:sp>
        <p:nvSpPr>
          <p:cNvPr id="22" name="Стрелка вниз 21"/>
          <p:cNvSpPr/>
          <p:nvPr/>
        </p:nvSpPr>
        <p:spPr>
          <a:xfrm>
            <a:off x="4429124" y="1357298"/>
            <a:ext cx="214314" cy="214314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23" name="Стрелка вниз 22"/>
          <p:cNvSpPr/>
          <p:nvPr/>
        </p:nvSpPr>
        <p:spPr>
          <a:xfrm>
            <a:off x="4429124" y="2000240"/>
            <a:ext cx="214314" cy="214314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25" name="Стрелка вниз 24"/>
          <p:cNvSpPr/>
          <p:nvPr/>
        </p:nvSpPr>
        <p:spPr>
          <a:xfrm>
            <a:off x="4429124" y="2643182"/>
            <a:ext cx="214314" cy="214314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28" name="Стрелка вниз 27"/>
          <p:cNvSpPr/>
          <p:nvPr/>
        </p:nvSpPr>
        <p:spPr>
          <a:xfrm>
            <a:off x="4429124" y="3286124"/>
            <a:ext cx="214314" cy="214314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30" name="Стрелка вниз 29"/>
          <p:cNvSpPr/>
          <p:nvPr/>
        </p:nvSpPr>
        <p:spPr>
          <a:xfrm>
            <a:off x="4429124" y="3929066"/>
            <a:ext cx="214314" cy="214314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31" name="Стрелка вниз 30"/>
          <p:cNvSpPr/>
          <p:nvPr/>
        </p:nvSpPr>
        <p:spPr>
          <a:xfrm>
            <a:off x="4429124" y="4572008"/>
            <a:ext cx="214314" cy="214314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32" name="Стрелка вниз 31"/>
          <p:cNvSpPr/>
          <p:nvPr/>
        </p:nvSpPr>
        <p:spPr>
          <a:xfrm>
            <a:off x="4500562" y="5214950"/>
            <a:ext cx="214314" cy="214314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33" name="Стрелка вниз 32"/>
          <p:cNvSpPr/>
          <p:nvPr/>
        </p:nvSpPr>
        <p:spPr>
          <a:xfrm>
            <a:off x="4500562" y="5857892"/>
            <a:ext cx="214314" cy="214314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34" name="TextBox 33"/>
          <p:cNvSpPr txBox="1"/>
          <p:nvPr/>
        </p:nvSpPr>
        <p:spPr>
          <a:xfrm>
            <a:off x="714348" y="928670"/>
            <a:ext cx="7786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az-Latn-AZ" sz="1600" b="1" dirty="0" smtClean="0">
                <a:latin typeface="Times New Roman" pitchFamily="18" charset="0"/>
                <a:cs typeface="Times New Roman" pitchFamily="18" charset="0"/>
              </a:rPr>
              <a:t>ənənin qəfil xəstələnməsi və təcrübəsiz nəvənin xəstə nənəyə qulluq göstərmək cəhdi</a:t>
            </a:r>
            <a:endParaRPr lang="az-Latn-A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2910" y="1500174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600" b="1" dirty="0" smtClean="0">
                <a:latin typeface="Times New Roman" pitchFamily="18" charset="0"/>
                <a:cs typeface="Times New Roman" pitchFamily="18" charset="0"/>
              </a:rPr>
              <a:t>Nəvənin kəndə göndərilməyini haqsızlıq sayması və kəndə gələnə qədər törətdiyi hadisələ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az-Latn-AZ" sz="1600" b="1" dirty="0" smtClean="0">
                <a:latin typeface="Times New Roman" pitchFamily="18" charset="0"/>
                <a:cs typeface="Times New Roman" pitchFamily="18" charset="0"/>
              </a:rPr>
              <a:t>i incələməsi </a:t>
            </a:r>
            <a:endParaRPr lang="az-Latn-A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1472" y="2214554"/>
            <a:ext cx="8215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600" b="1" dirty="0" smtClean="0">
                <a:latin typeface="Times New Roman" pitchFamily="18" charset="0"/>
                <a:cs typeface="Times New Roman" pitchFamily="18" charset="0"/>
              </a:rPr>
              <a:t> Nəvənin dəcəlliyi üzündən ailənin onu V sinifdən kənddə oxuması qərarı və nənəgilə gəlməsi</a:t>
            </a:r>
            <a:endParaRPr lang="az-Latn-A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2910" y="2857496"/>
            <a:ext cx="800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600" b="1" dirty="0" smtClean="0">
                <a:latin typeface="Times New Roman" pitchFamily="18" charset="0"/>
                <a:cs typeface="Times New Roman" pitchFamily="18" charset="0"/>
              </a:rPr>
              <a:t>Nəvənin elədiklərindən peşman olmaması və hərəkətlərinə haqq qazandırması</a:t>
            </a:r>
            <a:endParaRPr lang="az-Latn-A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2910" y="3571876"/>
            <a:ext cx="7929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600" b="1" dirty="0" smtClean="0">
                <a:latin typeface="Times New Roman" pitchFamily="18" charset="0"/>
                <a:cs typeface="Times New Roman" pitchFamily="18" charset="0"/>
              </a:rPr>
              <a:t>Kəndə gələn nəvənin cığallığında davam etməsi (futbol oyununa əsasən)</a:t>
            </a:r>
            <a:endParaRPr lang="az-Latn-A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2910" y="4071942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600" b="1" dirty="0" smtClean="0">
                <a:latin typeface="Times New Roman" pitchFamily="18" charset="0"/>
                <a:cs typeface="Times New Roman" pitchFamily="18" charset="0"/>
              </a:rPr>
              <a:t>Xəstələnmiş nənəyə qulluq etmək məcburiyyətində qalan nəvə və tədricən əyləncələrin arxa planda qalması</a:t>
            </a:r>
            <a:endParaRPr lang="az-Latn-A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4348" y="4714884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600" b="1" dirty="0" smtClean="0">
                <a:latin typeface="Times New Roman" pitchFamily="18" charset="0"/>
                <a:cs typeface="Times New Roman" pitchFamily="18" charset="0"/>
              </a:rPr>
              <a:t>Nəvənin yoldaşlarından müxtəlif bəhanələrlə aldıqlarını geri qaytarması,öz qlobusunu Elçinə hədiyyə etməsi</a:t>
            </a:r>
            <a:endParaRPr lang="az-Latn-A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85786" y="5500702"/>
            <a:ext cx="7858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600" b="1" dirty="0" smtClean="0">
                <a:latin typeface="Times New Roman" pitchFamily="18" charset="0"/>
                <a:cs typeface="Times New Roman" pitchFamily="18" charset="0"/>
              </a:rPr>
              <a:t>“Müflişləşsə” də rahatlıq tapan nəvə</a:t>
            </a:r>
            <a:endParaRPr lang="az-Latn-A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4348" y="6072206"/>
            <a:ext cx="7858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600" b="1" dirty="0" smtClean="0">
                <a:latin typeface="Times New Roman" pitchFamily="18" charset="0"/>
                <a:cs typeface="Times New Roman" pitchFamily="18" charset="0"/>
              </a:rPr>
              <a:t>Valideynlərin qəflətən gəlişi və Kamalın “sürgün müddəti”nin bitməsi</a:t>
            </a:r>
            <a:endParaRPr lang="az-Latn-AZ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8678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скачанные файл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928670"/>
            <a:ext cx="1509714" cy="1876042"/>
          </a:xfrm>
          <a:prstGeom prst="rect">
            <a:avLst/>
          </a:prstGeom>
        </p:spPr>
      </p:pic>
      <p:pic>
        <p:nvPicPr>
          <p:cNvPr id="4" name="Рисунок 3" descr="Aysen-2.jpg"/>
          <p:cNvPicPr>
            <a:picLocks noChangeAspect="1"/>
          </p:cNvPicPr>
          <p:nvPr/>
        </p:nvPicPr>
        <p:blipFill>
          <a:blip r:embed="rId4"/>
          <a:srcRect l="8929" t="6988" r="7737" b="15062"/>
          <a:stretch>
            <a:fillRect/>
          </a:stretch>
        </p:blipFill>
        <p:spPr>
          <a:xfrm>
            <a:off x="6143636" y="928670"/>
            <a:ext cx="1571636" cy="1878470"/>
          </a:xfrm>
          <a:prstGeom prst="rect">
            <a:avLst/>
          </a:prstGeom>
        </p:spPr>
      </p:pic>
      <p:pic>
        <p:nvPicPr>
          <p:cNvPr id="5" name="Рисунок 4" descr="704px-Know-What-a-Girl-Wants-in-a-Guy-Step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2214554"/>
            <a:ext cx="2159243" cy="1714512"/>
          </a:xfrm>
          <a:prstGeom prst="rect">
            <a:avLst/>
          </a:prstGeom>
        </p:spPr>
      </p:pic>
      <p:pic>
        <p:nvPicPr>
          <p:cNvPr id="6" name="Рисунок 5" descr="Aysen-3.jpg"/>
          <p:cNvPicPr>
            <a:picLocks noChangeAspect="1"/>
          </p:cNvPicPr>
          <p:nvPr/>
        </p:nvPicPr>
        <p:blipFill>
          <a:blip r:embed="rId6"/>
          <a:srcRect l="27500" t="8904" r="18500" b="29452"/>
          <a:stretch>
            <a:fillRect/>
          </a:stretch>
        </p:blipFill>
        <p:spPr>
          <a:xfrm>
            <a:off x="3357554" y="4572008"/>
            <a:ext cx="1928826" cy="15001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2976" y="3000372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Baba</a:t>
            </a:r>
            <a:endParaRPr lang="az-Latn-AZ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7950" y="3000372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N</a:t>
            </a:r>
            <a:r>
              <a:rPr lang="az-Latn-AZ" sz="32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ənə</a:t>
            </a:r>
            <a:endParaRPr lang="az-Latn-AZ" sz="3200" b="1" dirty="0">
              <a:ln w="11430"/>
              <a:solidFill>
                <a:srgbClr val="C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6182" y="4000504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z-Latn-AZ" sz="32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Övlad</a:t>
            </a:r>
            <a:endParaRPr lang="az-Latn-AZ" sz="32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14744" y="6072206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z-Latn-AZ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Nəvə</a:t>
            </a:r>
            <a:endParaRPr lang="az-Latn-AZ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>
            <a:off x="2571736" y="1643050"/>
            <a:ext cx="1357322" cy="571504"/>
          </a:xfrm>
          <a:prstGeom prst="curved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>
              <a:solidFill>
                <a:schemeClr val="tx1"/>
              </a:solidFill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>
            <a:off x="5429256" y="3714752"/>
            <a:ext cx="642942" cy="1214446"/>
          </a:xfrm>
          <a:prstGeom prst="curved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>
              <a:solidFill>
                <a:schemeClr val="tx1"/>
              </a:solidFill>
            </a:endParaRPr>
          </a:p>
        </p:txBody>
      </p:sp>
      <p:sp>
        <p:nvSpPr>
          <p:cNvPr id="15" name="Выгнутая влево стрелка 14"/>
          <p:cNvSpPr/>
          <p:nvPr/>
        </p:nvSpPr>
        <p:spPr>
          <a:xfrm>
            <a:off x="2714612" y="3714752"/>
            <a:ext cx="571504" cy="1214446"/>
          </a:xfrm>
          <a:prstGeom prst="curv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>
              <a:solidFill>
                <a:schemeClr val="tx1"/>
              </a:solidFill>
            </a:endParaRPr>
          </a:p>
        </p:txBody>
      </p:sp>
      <p:sp>
        <p:nvSpPr>
          <p:cNvPr id="16" name="Выгнутая вниз стрелка 15"/>
          <p:cNvSpPr/>
          <p:nvPr/>
        </p:nvSpPr>
        <p:spPr>
          <a:xfrm rot="10630609">
            <a:off x="4787012" y="1569498"/>
            <a:ext cx="1384278" cy="569961"/>
          </a:xfrm>
          <a:prstGeom prst="curved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 dirty="0">
              <a:solidFill>
                <a:srgbClr val="00B0F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357554" y="6143644"/>
            <a:ext cx="1928826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18" name="TextBox 17"/>
          <p:cNvSpPr txBox="1"/>
          <p:nvPr/>
        </p:nvSpPr>
        <p:spPr>
          <a:xfrm>
            <a:off x="2786050" y="428604"/>
            <a:ext cx="3143272" cy="57150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z-Latn-AZ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az-Latn-AZ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az-Latn-AZ" b="1" dirty="0" smtClean="0">
                <a:ln w="11430"/>
                <a:solidFill>
                  <a:srgbClr val="1E6C2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az-Latn-AZ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az-Latn-AZ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az-Latn-AZ" b="1" dirty="0" smtClean="0">
                <a:ln w="11430"/>
                <a:solidFill>
                  <a:schemeClr val="accent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az-Latn-AZ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az-Latn-AZ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az-Latn-AZ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</a:t>
            </a:r>
            <a:r>
              <a:rPr lang="az-Latn-AZ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endParaRPr lang="az-Latn-AZ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ografiya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3108" y="1643050"/>
            <a:ext cx="4857784" cy="857256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826"/>
              </a:avLst>
            </a:prstTxWarp>
            <a:spAutoFit/>
          </a:bodyPr>
          <a:lstStyle/>
          <a:p>
            <a:r>
              <a:rPr lang="az-Latn-A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Tədqiqat sualı</a:t>
            </a:r>
            <a:endParaRPr lang="az-Latn-AZ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5984" y="2714620"/>
            <a:ext cx="5715040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z-Latn-AZ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az-Latn-AZ" sz="2800" b="1" dirty="0" smtClean="0">
                <a:ln w="11430"/>
                <a:solidFill>
                  <a:srgbClr val="1E6C2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Kamalın xüsusiyyət və əməllərində dəyişikliyin yaranmasının əsl səbəbi </a:t>
            </a:r>
          </a:p>
          <a:p>
            <a:r>
              <a:rPr lang="az-Latn-AZ" sz="2800" b="1" dirty="0" smtClean="0">
                <a:ln w="11430"/>
                <a:solidFill>
                  <a:srgbClr val="1E6C2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      sizcə nədir?</a:t>
            </a:r>
            <a:endParaRPr lang="az-Latn-AZ" sz="2800" b="1" dirty="0">
              <a:ln w="11430"/>
              <a:solidFill>
                <a:srgbClr val="1E6C27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Рисунок 4" descr="81917362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92" y="1142984"/>
            <a:ext cx="1143008" cy="1446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tskShkSlidemin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30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6050" y="1000108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Tədqiqatın aparılması</a:t>
            </a:r>
            <a:endParaRPr lang="az-Latn-AZ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500298" y="3429000"/>
            <a:ext cx="1928826" cy="171451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7" name="Выноска-облако 6"/>
          <p:cNvSpPr/>
          <p:nvPr/>
        </p:nvSpPr>
        <p:spPr>
          <a:xfrm>
            <a:off x="4572000" y="2285992"/>
            <a:ext cx="3286148" cy="1214446"/>
          </a:xfrm>
          <a:prstGeom prst="cloudCallout">
            <a:avLst>
              <a:gd name="adj1" fmla="val -45306"/>
              <a:gd name="adj2" fmla="val 54514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8" name="Выноска-облако 7"/>
          <p:cNvSpPr/>
          <p:nvPr/>
        </p:nvSpPr>
        <p:spPr>
          <a:xfrm>
            <a:off x="5072066" y="3786190"/>
            <a:ext cx="3357586" cy="1071570"/>
          </a:xfrm>
          <a:prstGeom prst="cloudCallout">
            <a:avLst>
              <a:gd name="adj1" fmla="val -62096"/>
              <a:gd name="adj2" fmla="val 173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9" name="Выноска-облако 8"/>
          <p:cNvSpPr/>
          <p:nvPr/>
        </p:nvSpPr>
        <p:spPr>
          <a:xfrm>
            <a:off x="4572000" y="5357826"/>
            <a:ext cx="3357586" cy="1071570"/>
          </a:xfrm>
          <a:prstGeom prst="cloudCallout">
            <a:avLst>
              <a:gd name="adj1" fmla="val -44354"/>
              <a:gd name="adj2" fmla="val -57741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11" name="TextBox 10"/>
          <p:cNvSpPr txBox="1"/>
          <p:nvPr/>
        </p:nvSpPr>
        <p:spPr>
          <a:xfrm>
            <a:off x="2571736" y="4000504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z-Latn-AZ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Qruplar</a:t>
            </a:r>
            <a:endParaRPr lang="az-Latn-AZ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14942" y="2571744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3200" b="1" dirty="0" smtClean="0">
                <a:solidFill>
                  <a:srgbClr val="FFFF00"/>
                </a:solidFill>
                <a:latin typeface="Comic Sans MS" pitchFamily="66" charset="0"/>
              </a:rPr>
              <a:t>Etibarlılıq</a:t>
            </a:r>
            <a:endParaRPr lang="az-Latn-AZ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9256" y="4000504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32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Xeyirxahlıq</a:t>
            </a:r>
            <a:endParaRPr lang="az-Latn-AZ" sz="32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29256" y="5572140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3200" b="1" dirty="0" smtClean="0">
                <a:latin typeface="Comic Sans MS" pitchFamily="66" charset="0"/>
              </a:rPr>
              <a:t>Sədaqət</a:t>
            </a:r>
            <a:endParaRPr lang="az-Latn-AZ" sz="32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739</Words>
  <Application>Microsoft Office PowerPoint</Application>
  <PresentationFormat>Экран (4:3)</PresentationFormat>
  <Paragraphs>173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Administrator</dc:creator>
  <cp:lastModifiedBy>SysAdmin</cp:lastModifiedBy>
  <cp:revision>101</cp:revision>
  <dcterms:created xsi:type="dcterms:W3CDTF">2016-04-06T17:13:44Z</dcterms:created>
  <dcterms:modified xsi:type="dcterms:W3CDTF">2016-10-31T10:53:04Z</dcterms:modified>
</cp:coreProperties>
</file>