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1" r:id="rId3"/>
    <p:sldId id="268" r:id="rId4"/>
    <p:sldId id="269" r:id="rId5"/>
    <p:sldId id="276" r:id="rId6"/>
    <p:sldId id="262" r:id="rId7"/>
    <p:sldId id="258" r:id="rId8"/>
    <p:sldId id="274" r:id="rId9"/>
    <p:sldId id="271" r:id="rId10"/>
    <p:sldId id="275" r:id="rId11"/>
    <p:sldId id="267" r:id="rId12"/>
    <p:sldId id="266" r:id="rId13"/>
    <p:sldId id="277" r:id="rId14"/>
    <p:sldId id="273" r:id="rId15"/>
    <p:sldId id="278" r:id="rId16"/>
    <p:sldId id="281" r:id="rId17"/>
    <p:sldId id="257" r:id="rId18"/>
    <p:sldId id="27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CC0000"/>
    <a:srgbClr val="1E6C27"/>
    <a:srgbClr val="FF0000"/>
    <a:srgbClr val="EEF8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71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EEBF-9F05-42FB-B0CA-4B035F7E6A7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0EE0-0298-4BD3-8405-76F182A9B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70EE0-0298-4BD3-8405-76F182A9B8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z-Latn-A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az-Latn-A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az-Latn-A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EB5C-D522-4F54-8E33-4567DDA09C2B}" type="datetimeFigureOut">
              <a:rPr lang="ru-RU" smtClean="0"/>
              <a:pPr/>
              <a:t>31.10.2016</a:t>
            </a:fld>
            <a:endParaRPr lang="az-Latn-A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z-Latn-A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C6DF-2EFB-4D85-8DC8-7D00AC3CC221}" type="slidenum">
              <a:rPr lang="az-Latn-AZ" smtClean="0"/>
              <a:pPr/>
              <a:t>‹#›</a:t>
            </a:fld>
            <a:endParaRPr lang="az-Latn-A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213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642918"/>
            <a:ext cx="335758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az-Latn-AZ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akı şəhəri</a:t>
            </a:r>
            <a:endParaRPr lang="az-Latn-AZ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214422"/>
            <a:ext cx="4572032" cy="357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Sabunçu rayonu</a:t>
            </a:r>
            <a:endParaRPr lang="az-Latn-AZ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785926"/>
            <a:ext cx="6215106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94 saylı tam orta məktəb</a:t>
            </a:r>
            <a:endParaRPr lang="az-Latn-AZ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2285992"/>
            <a:ext cx="6215106" cy="5000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Azərbaycan dili və ədəbiyyat müəllimi </a:t>
            </a:r>
            <a:endParaRPr lang="az-Latn-A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3000372"/>
            <a:ext cx="4429156" cy="2978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Əbdüləzimova Almaz</a:t>
            </a:r>
            <a:endParaRPr lang="az-Latn-A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571876"/>
            <a:ext cx="6429420" cy="2857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Elçin Hüseynbəyli “Nəvə” mövzusu üzrə nümunəvi dərs planı</a:t>
            </a:r>
            <a:endParaRPr lang="az-Latn-AZ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4286256"/>
            <a:ext cx="2428892" cy="2978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az-Latn-A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E6C27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E6C27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az-Latn-A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1E6C27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.04.2016</a:t>
            </a:r>
            <a:endParaRPr lang="az-Latn-A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1E6C27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714752"/>
            <a:ext cx="911017" cy="911017"/>
          </a:xfrm>
          <a:prstGeom prst="rect">
            <a:avLst/>
          </a:prstGeom>
        </p:spPr>
      </p:pic>
      <p:pic>
        <p:nvPicPr>
          <p:cNvPr id="12" name="Рисунок 11" descr="zamet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"/>
            <a:ext cx="1285884" cy="12570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948695">
            <a:off x="1763432" y="469427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7b</a:t>
            </a:r>
            <a:endParaRPr lang="az-Latn-AZ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426557">
            <a:off x="1866170" y="733869"/>
            <a:ext cx="78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Comic Sans MS" pitchFamily="66" charset="0"/>
              </a:rPr>
              <a:t>sinif</a:t>
            </a:r>
            <a:endParaRPr lang="az-Latn-AZ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9250-raskraska-shablon-chelovechka.png"/>
          <p:cNvPicPr>
            <a:picLocks noChangeAspect="1"/>
          </p:cNvPicPr>
          <p:nvPr/>
        </p:nvPicPr>
        <p:blipFill>
          <a:blip r:embed="rId2">
            <a:lum bright="-24000"/>
          </a:blip>
          <a:stretch>
            <a:fillRect/>
          </a:stretch>
        </p:blipFill>
        <p:spPr>
          <a:xfrm>
            <a:off x="1857356" y="928670"/>
            <a:ext cx="5299364" cy="592933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57158" y="928670"/>
            <a:ext cx="2714644" cy="1357322"/>
          </a:xfrm>
          <a:prstGeom prst="cloudCallout">
            <a:avLst>
              <a:gd name="adj1" fmla="val 66716"/>
              <a:gd name="adj2" fmla="val -273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7" name="Выноска-облако 6"/>
          <p:cNvSpPr/>
          <p:nvPr/>
        </p:nvSpPr>
        <p:spPr>
          <a:xfrm>
            <a:off x="357158" y="2357430"/>
            <a:ext cx="3214710" cy="1357322"/>
          </a:xfrm>
          <a:prstGeom prst="cloudCallout">
            <a:avLst>
              <a:gd name="adj1" fmla="val 66716"/>
              <a:gd name="adj2" fmla="val -273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Выноска-облако 7"/>
          <p:cNvSpPr/>
          <p:nvPr/>
        </p:nvSpPr>
        <p:spPr>
          <a:xfrm>
            <a:off x="285720" y="3857628"/>
            <a:ext cx="3071834" cy="1428760"/>
          </a:xfrm>
          <a:prstGeom prst="cloudCallout">
            <a:avLst>
              <a:gd name="adj1" fmla="val 66716"/>
              <a:gd name="adj2" fmla="val -27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9" name="Выноска-облако 8"/>
          <p:cNvSpPr/>
          <p:nvPr/>
        </p:nvSpPr>
        <p:spPr>
          <a:xfrm>
            <a:off x="571472" y="5429264"/>
            <a:ext cx="2857520" cy="1428736"/>
          </a:xfrm>
          <a:prstGeom prst="cloudCallout">
            <a:avLst>
              <a:gd name="adj1" fmla="val 66716"/>
              <a:gd name="adj2" fmla="val -27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3" name="Выноска-облако 32"/>
          <p:cNvSpPr/>
          <p:nvPr/>
        </p:nvSpPr>
        <p:spPr>
          <a:xfrm>
            <a:off x="5929322" y="1071546"/>
            <a:ext cx="2928958" cy="1357322"/>
          </a:xfrm>
          <a:prstGeom prst="cloudCallout">
            <a:avLst>
              <a:gd name="adj1" fmla="val -70787"/>
              <a:gd name="adj2" fmla="val -183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4" name="Выноска-облако 33"/>
          <p:cNvSpPr/>
          <p:nvPr/>
        </p:nvSpPr>
        <p:spPr>
          <a:xfrm>
            <a:off x="5715008" y="2500306"/>
            <a:ext cx="3000396" cy="1357322"/>
          </a:xfrm>
          <a:prstGeom prst="cloudCallout">
            <a:avLst>
              <a:gd name="adj1" fmla="val -70787"/>
              <a:gd name="adj2" fmla="val -183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5" name="Выноска-облако 34"/>
          <p:cNvSpPr/>
          <p:nvPr/>
        </p:nvSpPr>
        <p:spPr>
          <a:xfrm>
            <a:off x="5643570" y="3929066"/>
            <a:ext cx="2928958" cy="1357322"/>
          </a:xfrm>
          <a:prstGeom prst="cloudCallout">
            <a:avLst>
              <a:gd name="adj1" fmla="val -70787"/>
              <a:gd name="adj2" fmla="val -183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6" name="Выноска-облако 35"/>
          <p:cNvSpPr/>
          <p:nvPr/>
        </p:nvSpPr>
        <p:spPr>
          <a:xfrm>
            <a:off x="5715008" y="5357826"/>
            <a:ext cx="3000396" cy="1500174"/>
          </a:xfrm>
          <a:prstGeom prst="cloudCallout">
            <a:avLst>
              <a:gd name="adj1" fmla="val -70787"/>
              <a:gd name="adj2" fmla="val -18308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7" name="TextBox 36"/>
          <p:cNvSpPr txBox="1"/>
          <p:nvPr/>
        </p:nvSpPr>
        <p:spPr>
          <a:xfrm>
            <a:off x="3143240" y="21429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Xeyirxahlıq qrupu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786" y="107154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Düşüncələr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7224" y="2428868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Hərəkətlər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662" y="4071942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 Məqsəd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_____________________________</a:t>
            </a:r>
          </a:p>
          <a:p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8662" y="550070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Başqaları onun haqqında nə deyir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00826" y="128586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Söylədikləri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7950" y="264318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Hisləri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29322" y="3929066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Xarici görkəminin təsviri(portret cizgiləri)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________________</a:t>
            </a:r>
            <a:br>
              <a:rPr lang="az-Latn-A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15074" y="550070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Başqa mühüm məlumatlar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_________________</a:t>
            </a:r>
          </a:p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________________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7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929190" y="1071546"/>
            <a:ext cx="357190" cy="42862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3" name="Овал 12"/>
          <p:cNvSpPr/>
          <p:nvPr/>
        </p:nvSpPr>
        <p:spPr>
          <a:xfrm>
            <a:off x="3428992" y="1071546"/>
            <a:ext cx="285752" cy="42862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Овал 7"/>
          <p:cNvSpPr/>
          <p:nvPr/>
        </p:nvSpPr>
        <p:spPr>
          <a:xfrm>
            <a:off x="3571868" y="714356"/>
            <a:ext cx="1571636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643306" y="1857364"/>
            <a:ext cx="142876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536017" y="2750339"/>
            <a:ext cx="2000264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4179091" y="2750339"/>
            <a:ext cx="2000264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28992" y="3857628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107389" y="4536289"/>
            <a:ext cx="2143140" cy="7858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4357686" y="4643446"/>
            <a:ext cx="2428892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571868" y="5429264"/>
            <a:ext cx="1214446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3890144" y="5468177"/>
            <a:ext cx="1359126" cy="4240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1428728" y="1857364"/>
            <a:ext cx="2214578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072066" y="1857364"/>
            <a:ext cx="2428892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000232" y="2571744"/>
            <a:ext cx="1571636" cy="12858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143504" y="2571744"/>
            <a:ext cx="1785950" cy="12144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607983" y="2893215"/>
            <a:ext cx="1214446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1142976" y="3000372"/>
            <a:ext cx="1143008" cy="571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Полилиния 93"/>
          <p:cNvSpPr/>
          <p:nvPr/>
        </p:nvSpPr>
        <p:spPr>
          <a:xfrm>
            <a:off x="4572000" y="6047510"/>
            <a:ext cx="2276764" cy="810490"/>
          </a:xfrm>
          <a:custGeom>
            <a:avLst/>
            <a:gdLst>
              <a:gd name="connsiteX0" fmla="*/ 1512454 w 2431473"/>
              <a:gd name="connsiteY0" fmla="*/ 90054 h 722744"/>
              <a:gd name="connsiteX1" fmla="*/ 223982 w 2431473"/>
              <a:gd name="connsiteY1" fmla="*/ 214745 h 722744"/>
              <a:gd name="connsiteX2" fmla="*/ 168564 w 2431473"/>
              <a:gd name="connsiteY2" fmla="*/ 561108 h 722744"/>
              <a:gd name="connsiteX3" fmla="*/ 168564 w 2431473"/>
              <a:gd name="connsiteY3" fmla="*/ 561108 h 722744"/>
              <a:gd name="connsiteX4" fmla="*/ 2108200 w 2431473"/>
              <a:gd name="connsiteY4" fmla="*/ 644235 h 722744"/>
              <a:gd name="connsiteX5" fmla="*/ 2108200 w 2431473"/>
              <a:gd name="connsiteY5" fmla="*/ 90054 h 722744"/>
              <a:gd name="connsiteX6" fmla="*/ 1512454 w 2431473"/>
              <a:gd name="connsiteY6" fmla="*/ 90054 h 7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1473" h="722744">
                <a:moveTo>
                  <a:pt x="1512454" y="90054"/>
                </a:moveTo>
                <a:cubicBezTo>
                  <a:pt x="1198418" y="110836"/>
                  <a:pt x="447964" y="136236"/>
                  <a:pt x="223982" y="214745"/>
                </a:cubicBezTo>
                <a:cubicBezTo>
                  <a:pt x="0" y="293254"/>
                  <a:pt x="168564" y="561108"/>
                  <a:pt x="168564" y="561108"/>
                </a:cubicBezTo>
                <a:lnTo>
                  <a:pt x="168564" y="561108"/>
                </a:lnTo>
                <a:cubicBezTo>
                  <a:pt x="491837" y="574962"/>
                  <a:pt x="1784927" y="722744"/>
                  <a:pt x="2108200" y="644235"/>
                </a:cubicBezTo>
                <a:cubicBezTo>
                  <a:pt x="2431473" y="565726"/>
                  <a:pt x="2212109" y="180108"/>
                  <a:pt x="2108200" y="90054"/>
                </a:cubicBezTo>
                <a:cubicBezTo>
                  <a:pt x="2004291" y="0"/>
                  <a:pt x="1826490" y="69272"/>
                  <a:pt x="1512454" y="9005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06" name="Полилиния 105"/>
          <p:cNvSpPr/>
          <p:nvPr/>
        </p:nvSpPr>
        <p:spPr>
          <a:xfrm>
            <a:off x="2214546" y="5857892"/>
            <a:ext cx="2286016" cy="1000108"/>
          </a:xfrm>
          <a:custGeom>
            <a:avLst/>
            <a:gdLst>
              <a:gd name="connsiteX0" fmla="*/ 949037 w 2669309"/>
              <a:gd name="connsiteY0" fmla="*/ 124691 h 824345"/>
              <a:gd name="connsiteX1" fmla="*/ 408709 w 2669309"/>
              <a:gd name="connsiteY1" fmla="*/ 69273 h 824345"/>
              <a:gd name="connsiteX2" fmla="*/ 325582 w 2669309"/>
              <a:gd name="connsiteY2" fmla="*/ 540328 h 824345"/>
              <a:gd name="connsiteX3" fmla="*/ 2362200 w 2669309"/>
              <a:gd name="connsiteY3" fmla="*/ 789709 h 824345"/>
              <a:gd name="connsiteX4" fmla="*/ 2168237 w 2669309"/>
              <a:gd name="connsiteY4" fmla="*/ 332509 h 824345"/>
              <a:gd name="connsiteX5" fmla="*/ 949037 w 2669309"/>
              <a:gd name="connsiteY5" fmla="*/ 124691 h 82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9309" h="824345">
                <a:moveTo>
                  <a:pt x="949037" y="124691"/>
                </a:moveTo>
                <a:cubicBezTo>
                  <a:pt x="655782" y="80818"/>
                  <a:pt x="512618" y="0"/>
                  <a:pt x="408709" y="69273"/>
                </a:cubicBezTo>
                <a:cubicBezTo>
                  <a:pt x="304800" y="138546"/>
                  <a:pt x="0" y="420255"/>
                  <a:pt x="325582" y="540328"/>
                </a:cubicBezTo>
                <a:cubicBezTo>
                  <a:pt x="651164" y="660401"/>
                  <a:pt x="2055091" y="824345"/>
                  <a:pt x="2362200" y="789709"/>
                </a:cubicBezTo>
                <a:cubicBezTo>
                  <a:pt x="2669309" y="755073"/>
                  <a:pt x="2410691" y="447963"/>
                  <a:pt x="2168237" y="332509"/>
                </a:cubicBezTo>
                <a:cubicBezTo>
                  <a:pt x="1925783" y="217055"/>
                  <a:pt x="1242292" y="168564"/>
                  <a:pt x="949037" y="12469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15" name="TextBox 114"/>
          <p:cNvSpPr txBox="1"/>
          <p:nvPr/>
        </p:nvSpPr>
        <p:spPr>
          <a:xfrm>
            <a:off x="3143240" y="14285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Sədaqət qrupu</a:t>
            </a:r>
            <a:endParaRPr lang="az-Latn-AZ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786182" y="100010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Obraz</a:t>
            </a:r>
            <a:endParaRPr lang="az-Latn-AZ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714744" y="1928802"/>
            <a:ext cx="1571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Sən bu obrazın yerinə olsaydın nə edərdin?</a:t>
            </a:r>
            <a:endParaRPr lang="az-Latn-AZ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 rot="1419431">
            <a:off x="5102187" y="2564005"/>
            <a:ext cx="289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 obraz nə edirdi?</a:t>
            </a:r>
            <a:endParaRPr lang="az-Latn-A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19890163">
            <a:off x="1453416" y="2310826"/>
            <a:ext cx="2380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 obraz haqqında nə düşünürsən?</a:t>
            </a:r>
            <a:endParaRPr lang="az-Latn-AZ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 rot="17199868">
            <a:off x="2316059" y="4154614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 obraza münasi-</a:t>
            </a:r>
          </a:p>
          <a:p>
            <a:r>
              <a:rPr lang="az-Latn-A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bətin necədir?</a:t>
            </a:r>
            <a:endParaRPr lang="az-Latn-A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 rot="4202221">
            <a:off x="3749399" y="482456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 obrazda ən çox diqqətini nə cəlb etdi?</a:t>
            </a:r>
            <a:endParaRPr lang="az-Latn-A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олилиния 134"/>
          <p:cNvSpPr/>
          <p:nvPr/>
        </p:nvSpPr>
        <p:spPr>
          <a:xfrm>
            <a:off x="551873" y="2643182"/>
            <a:ext cx="1290782" cy="1630946"/>
          </a:xfrm>
          <a:custGeom>
            <a:avLst/>
            <a:gdLst>
              <a:gd name="connsiteX0" fmla="*/ 1290782 w 1290782"/>
              <a:gd name="connsiteY0" fmla="*/ 1025236 h 1683328"/>
              <a:gd name="connsiteX1" fmla="*/ 958272 w 1290782"/>
              <a:gd name="connsiteY1" fmla="*/ 1191491 h 1683328"/>
              <a:gd name="connsiteX2" fmla="*/ 902854 w 1290782"/>
              <a:gd name="connsiteY2" fmla="*/ 1607127 h 1683328"/>
              <a:gd name="connsiteX3" fmla="*/ 722745 w 1290782"/>
              <a:gd name="connsiteY3" fmla="*/ 1593273 h 1683328"/>
              <a:gd name="connsiteX4" fmla="*/ 833582 w 1290782"/>
              <a:gd name="connsiteY4" fmla="*/ 1066800 h 1683328"/>
              <a:gd name="connsiteX5" fmla="*/ 362527 w 1290782"/>
              <a:gd name="connsiteY5" fmla="*/ 1551709 h 1683328"/>
              <a:gd name="connsiteX6" fmla="*/ 182418 w 1290782"/>
              <a:gd name="connsiteY6" fmla="*/ 1399309 h 1683328"/>
              <a:gd name="connsiteX7" fmla="*/ 764309 w 1290782"/>
              <a:gd name="connsiteY7" fmla="*/ 872836 h 1683328"/>
              <a:gd name="connsiteX8" fmla="*/ 639618 w 1290782"/>
              <a:gd name="connsiteY8" fmla="*/ 872836 h 1683328"/>
              <a:gd name="connsiteX9" fmla="*/ 113145 w 1290782"/>
              <a:gd name="connsiteY9" fmla="*/ 942109 h 1683328"/>
              <a:gd name="connsiteX10" fmla="*/ 85436 w 1290782"/>
              <a:gd name="connsiteY10" fmla="*/ 720436 h 1683328"/>
              <a:gd name="connsiteX11" fmla="*/ 625763 w 1290782"/>
              <a:gd name="connsiteY11" fmla="*/ 623455 h 1683328"/>
              <a:gd name="connsiteX12" fmla="*/ 431800 w 1290782"/>
              <a:gd name="connsiteY12" fmla="*/ 166255 h 1683328"/>
              <a:gd name="connsiteX13" fmla="*/ 556491 w 1290782"/>
              <a:gd name="connsiteY13" fmla="*/ 0 h 1683328"/>
              <a:gd name="connsiteX14" fmla="*/ 556491 w 1290782"/>
              <a:gd name="connsiteY14" fmla="*/ 0 h 168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90782" h="1683328">
                <a:moveTo>
                  <a:pt x="1290782" y="1025236"/>
                </a:moveTo>
                <a:cubicBezTo>
                  <a:pt x="1156854" y="1059872"/>
                  <a:pt x="1022927" y="1094509"/>
                  <a:pt x="958272" y="1191491"/>
                </a:cubicBezTo>
                <a:cubicBezTo>
                  <a:pt x="893617" y="1288473"/>
                  <a:pt x="942108" y="1540163"/>
                  <a:pt x="902854" y="1607127"/>
                </a:cubicBezTo>
                <a:cubicBezTo>
                  <a:pt x="863600" y="1674091"/>
                  <a:pt x="734290" y="1683328"/>
                  <a:pt x="722745" y="1593273"/>
                </a:cubicBezTo>
                <a:cubicBezTo>
                  <a:pt x="711200" y="1503218"/>
                  <a:pt x="893618" y="1073727"/>
                  <a:pt x="833582" y="1066800"/>
                </a:cubicBezTo>
                <a:cubicBezTo>
                  <a:pt x="773546" y="1059873"/>
                  <a:pt x="471054" y="1496291"/>
                  <a:pt x="362527" y="1551709"/>
                </a:cubicBezTo>
                <a:cubicBezTo>
                  <a:pt x="254000" y="1607127"/>
                  <a:pt x="115454" y="1512454"/>
                  <a:pt x="182418" y="1399309"/>
                </a:cubicBezTo>
                <a:cubicBezTo>
                  <a:pt x="249382" y="1286164"/>
                  <a:pt x="688109" y="960581"/>
                  <a:pt x="764309" y="872836"/>
                </a:cubicBezTo>
                <a:cubicBezTo>
                  <a:pt x="840509" y="785091"/>
                  <a:pt x="748145" y="861291"/>
                  <a:pt x="639618" y="872836"/>
                </a:cubicBezTo>
                <a:cubicBezTo>
                  <a:pt x="531091" y="884382"/>
                  <a:pt x="205509" y="967509"/>
                  <a:pt x="113145" y="942109"/>
                </a:cubicBezTo>
                <a:cubicBezTo>
                  <a:pt x="20781" y="916709"/>
                  <a:pt x="0" y="773545"/>
                  <a:pt x="85436" y="720436"/>
                </a:cubicBezTo>
                <a:cubicBezTo>
                  <a:pt x="170872" y="667327"/>
                  <a:pt x="568036" y="715818"/>
                  <a:pt x="625763" y="623455"/>
                </a:cubicBezTo>
                <a:cubicBezTo>
                  <a:pt x="683490" y="531092"/>
                  <a:pt x="443345" y="270164"/>
                  <a:pt x="431800" y="166255"/>
                </a:cubicBezTo>
                <a:cubicBezTo>
                  <a:pt x="420255" y="62346"/>
                  <a:pt x="556491" y="0"/>
                  <a:pt x="556491" y="0"/>
                </a:cubicBezTo>
                <a:lnTo>
                  <a:pt x="556491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38" name="Полилиния 137"/>
          <p:cNvSpPr/>
          <p:nvPr/>
        </p:nvSpPr>
        <p:spPr>
          <a:xfrm>
            <a:off x="983673" y="2657764"/>
            <a:ext cx="641927" cy="526472"/>
          </a:xfrm>
          <a:custGeom>
            <a:avLst/>
            <a:gdLst>
              <a:gd name="connsiteX0" fmla="*/ 0 w 641927"/>
              <a:gd name="connsiteY0" fmla="*/ 182418 h 526472"/>
              <a:gd name="connsiteX1" fmla="*/ 110836 w 641927"/>
              <a:gd name="connsiteY1" fmla="*/ 2309 h 526472"/>
              <a:gd name="connsiteX2" fmla="*/ 249382 w 641927"/>
              <a:gd name="connsiteY2" fmla="*/ 196272 h 526472"/>
              <a:gd name="connsiteX3" fmla="*/ 374072 w 641927"/>
              <a:gd name="connsiteY3" fmla="*/ 501072 h 526472"/>
              <a:gd name="connsiteX4" fmla="*/ 609600 w 641927"/>
              <a:gd name="connsiteY4" fmla="*/ 348672 h 526472"/>
              <a:gd name="connsiteX5" fmla="*/ 568036 w 641927"/>
              <a:gd name="connsiteY5" fmla="*/ 348672 h 526472"/>
              <a:gd name="connsiteX6" fmla="*/ 554182 w 641927"/>
              <a:gd name="connsiteY6" fmla="*/ 390236 h 526472"/>
              <a:gd name="connsiteX7" fmla="*/ 581891 w 641927"/>
              <a:gd name="connsiteY7" fmla="*/ 348672 h 5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927" h="526472">
                <a:moveTo>
                  <a:pt x="0" y="182418"/>
                </a:moveTo>
                <a:cubicBezTo>
                  <a:pt x="34636" y="91209"/>
                  <a:pt x="69272" y="0"/>
                  <a:pt x="110836" y="2309"/>
                </a:cubicBezTo>
                <a:cubicBezTo>
                  <a:pt x="152400" y="4618"/>
                  <a:pt x="205509" y="113145"/>
                  <a:pt x="249382" y="196272"/>
                </a:cubicBezTo>
                <a:cubicBezTo>
                  <a:pt x="293255" y="279399"/>
                  <a:pt x="314036" y="475672"/>
                  <a:pt x="374072" y="501072"/>
                </a:cubicBezTo>
                <a:cubicBezTo>
                  <a:pt x="434108" y="526472"/>
                  <a:pt x="577273" y="374072"/>
                  <a:pt x="609600" y="348672"/>
                </a:cubicBezTo>
                <a:cubicBezTo>
                  <a:pt x="641927" y="323272"/>
                  <a:pt x="577272" y="341745"/>
                  <a:pt x="568036" y="348672"/>
                </a:cubicBezTo>
                <a:cubicBezTo>
                  <a:pt x="558800" y="355599"/>
                  <a:pt x="551873" y="390236"/>
                  <a:pt x="554182" y="390236"/>
                </a:cubicBezTo>
                <a:cubicBezTo>
                  <a:pt x="556491" y="390236"/>
                  <a:pt x="577273" y="355599"/>
                  <a:pt x="581891" y="34867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39" name="Полилиния 138"/>
          <p:cNvSpPr/>
          <p:nvPr/>
        </p:nvSpPr>
        <p:spPr>
          <a:xfrm>
            <a:off x="1309255" y="3327400"/>
            <a:ext cx="422563" cy="177800"/>
          </a:xfrm>
          <a:custGeom>
            <a:avLst/>
            <a:gdLst>
              <a:gd name="connsiteX0" fmla="*/ 422563 w 422563"/>
              <a:gd name="connsiteY0" fmla="*/ 25400 h 177800"/>
              <a:gd name="connsiteX1" fmla="*/ 228600 w 422563"/>
              <a:gd name="connsiteY1" fmla="*/ 177800 h 177800"/>
              <a:gd name="connsiteX2" fmla="*/ 34636 w 422563"/>
              <a:gd name="connsiteY2" fmla="*/ 25400 h 177800"/>
              <a:gd name="connsiteX3" fmla="*/ 20781 w 422563"/>
              <a:gd name="connsiteY3" fmla="*/ 25400 h 177800"/>
              <a:gd name="connsiteX4" fmla="*/ 6927 w 422563"/>
              <a:gd name="connsiteY4" fmla="*/ 39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63" h="177800">
                <a:moveTo>
                  <a:pt x="422563" y="25400"/>
                </a:moveTo>
                <a:cubicBezTo>
                  <a:pt x="357908" y="101600"/>
                  <a:pt x="293254" y="177800"/>
                  <a:pt x="228600" y="177800"/>
                </a:cubicBezTo>
                <a:cubicBezTo>
                  <a:pt x="163946" y="177800"/>
                  <a:pt x="69272" y="50800"/>
                  <a:pt x="34636" y="25400"/>
                </a:cubicBezTo>
                <a:cubicBezTo>
                  <a:pt x="0" y="0"/>
                  <a:pt x="25399" y="23091"/>
                  <a:pt x="20781" y="25400"/>
                </a:cubicBezTo>
                <a:cubicBezTo>
                  <a:pt x="16163" y="27709"/>
                  <a:pt x="11545" y="33482"/>
                  <a:pt x="6927" y="3925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42" name="Полилиния 141"/>
          <p:cNvSpPr/>
          <p:nvPr/>
        </p:nvSpPr>
        <p:spPr>
          <a:xfrm>
            <a:off x="7107382" y="3380509"/>
            <a:ext cx="766618" cy="865909"/>
          </a:xfrm>
          <a:custGeom>
            <a:avLst/>
            <a:gdLst>
              <a:gd name="connsiteX0" fmla="*/ 0 w 766618"/>
              <a:gd name="connsiteY0" fmla="*/ 0 h 865909"/>
              <a:gd name="connsiteX1" fmla="*/ 249382 w 766618"/>
              <a:gd name="connsiteY1" fmla="*/ 221673 h 865909"/>
              <a:gd name="connsiteX2" fmla="*/ 346363 w 766618"/>
              <a:gd name="connsiteY2" fmla="*/ 789709 h 865909"/>
              <a:gd name="connsiteX3" fmla="*/ 471054 w 766618"/>
              <a:gd name="connsiteY3" fmla="*/ 678873 h 865909"/>
              <a:gd name="connsiteX4" fmla="*/ 374073 w 766618"/>
              <a:gd name="connsiteY4" fmla="*/ 235527 h 865909"/>
              <a:gd name="connsiteX5" fmla="*/ 609600 w 766618"/>
              <a:gd name="connsiteY5" fmla="*/ 775855 h 865909"/>
              <a:gd name="connsiteX6" fmla="*/ 748145 w 766618"/>
              <a:gd name="connsiteY6" fmla="*/ 665018 h 865909"/>
              <a:gd name="connsiteX7" fmla="*/ 498763 w 766618"/>
              <a:gd name="connsiteY7" fmla="*/ 124691 h 865909"/>
              <a:gd name="connsiteX8" fmla="*/ 484909 w 766618"/>
              <a:gd name="connsiteY8" fmla="*/ 138546 h 86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618" h="865909">
                <a:moveTo>
                  <a:pt x="0" y="0"/>
                </a:moveTo>
                <a:cubicBezTo>
                  <a:pt x="95827" y="45027"/>
                  <a:pt x="191655" y="90055"/>
                  <a:pt x="249382" y="221673"/>
                </a:cubicBezTo>
                <a:cubicBezTo>
                  <a:pt x="307109" y="353291"/>
                  <a:pt x="309418" y="713509"/>
                  <a:pt x="346363" y="789709"/>
                </a:cubicBezTo>
                <a:cubicBezTo>
                  <a:pt x="383308" y="865909"/>
                  <a:pt x="466436" y="771237"/>
                  <a:pt x="471054" y="678873"/>
                </a:cubicBezTo>
                <a:cubicBezTo>
                  <a:pt x="475672" y="586509"/>
                  <a:pt x="350982" y="219363"/>
                  <a:pt x="374073" y="235527"/>
                </a:cubicBezTo>
                <a:cubicBezTo>
                  <a:pt x="397164" y="251691"/>
                  <a:pt x="547255" y="704273"/>
                  <a:pt x="609600" y="775855"/>
                </a:cubicBezTo>
                <a:cubicBezTo>
                  <a:pt x="671945" y="847437"/>
                  <a:pt x="766618" y="773545"/>
                  <a:pt x="748145" y="665018"/>
                </a:cubicBezTo>
                <a:cubicBezTo>
                  <a:pt x="729672" y="556491"/>
                  <a:pt x="542636" y="212436"/>
                  <a:pt x="498763" y="124691"/>
                </a:cubicBezTo>
                <a:cubicBezTo>
                  <a:pt x="454890" y="36946"/>
                  <a:pt x="469899" y="87746"/>
                  <a:pt x="484909" y="13854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44" name="Полилиния 143"/>
          <p:cNvSpPr/>
          <p:nvPr/>
        </p:nvSpPr>
        <p:spPr>
          <a:xfrm>
            <a:off x="7329055" y="2717800"/>
            <a:ext cx="900544" cy="1140691"/>
          </a:xfrm>
          <a:custGeom>
            <a:avLst/>
            <a:gdLst>
              <a:gd name="connsiteX0" fmla="*/ 263236 w 900544"/>
              <a:gd name="connsiteY0" fmla="*/ 745836 h 1140691"/>
              <a:gd name="connsiteX1" fmla="*/ 748145 w 900544"/>
              <a:gd name="connsiteY1" fmla="*/ 1119909 h 1140691"/>
              <a:gd name="connsiteX2" fmla="*/ 831272 w 900544"/>
              <a:gd name="connsiteY2" fmla="*/ 870527 h 1140691"/>
              <a:gd name="connsiteX3" fmla="*/ 332509 w 900544"/>
              <a:gd name="connsiteY3" fmla="*/ 538018 h 1140691"/>
              <a:gd name="connsiteX4" fmla="*/ 665018 w 900544"/>
              <a:gd name="connsiteY4" fmla="*/ 80818 h 1140691"/>
              <a:gd name="connsiteX5" fmla="*/ 471054 w 900544"/>
              <a:gd name="connsiteY5" fmla="*/ 53109 h 1140691"/>
              <a:gd name="connsiteX6" fmla="*/ 207818 w 900544"/>
              <a:gd name="connsiteY6" fmla="*/ 357909 h 1140691"/>
              <a:gd name="connsiteX7" fmla="*/ 0 w 900544"/>
              <a:gd name="connsiteY7" fmla="*/ 205509 h 1140691"/>
              <a:gd name="connsiteX8" fmla="*/ 0 w 900544"/>
              <a:gd name="connsiteY8" fmla="*/ 205509 h 1140691"/>
              <a:gd name="connsiteX9" fmla="*/ 27709 w 900544"/>
              <a:gd name="connsiteY9" fmla="*/ 177800 h 114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544" h="1140691">
                <a:moveTo>
                  <a:pt x="263236" y="745836"/>
                </a:moveTo>
                <a:cubicBezTo>
                  <a:pt x="458354" y="922481"/>
                  <a:pt x="653472" y="1099127"/>
                  <a:pt x="748145" y="1119909"/>
                </a:cubicBezTo>
                <a:cubicBezTo>
                  <a:pt x="842818" y="1140691"/>
                  <a:pt x="900544" y="967509"/>
                  <a:pt x="831272" y="870527"/>
                </a:cubicBezTo>
                <a:cubicBezTo>
                  <a:pt x="762000" y="773545"/>
                  <a:pt x="360218" y="669636"/>
                  <a:pt x="332509" y="538018"/>
                </a:cubicBezTo>
                <a:cubicBezTo>
                  <a:pt x="304800" y="406400"/>
                  <a:pt x="641927" y="161636"/>
                  <a:pt x="665018" y="80818"/>
                </a:cubicBezTo>
                <a:cubicBezTo>
                  <a:pt x="688109" y="0"/>
                  <a:pt x="547254" y="6927"/>
                  <a:pt x="471054" y="53109"/>
                </a:cubicBezTo>
                <a:cubicBezTo>
                  <a:pt x="394854" y="99291"/>
                  <a:pt x="286327" y="332509"/>
                  <a:pt x="207818" y="357909"/>
                </a:cubicBezTo>
                <a:cubicBezTo>
                  <a:pt x="129309" y="383309"/>
                  <a:pt x="0" y="205509"/>
                  <a:pt x="0" y="205509"/>
                </a:cubicBezTo>
                <a:lnTo>
                  <a:pt x="0" y="205509"/>
                </a:lnTo>
                <a:lnTo>
                  <a:pt x="27709" y="177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7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1214422"/>
            <a:ext cx="7358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solidFill>
                  <a:srgbClr val="0000FF"/>
                </a:solidFill>
                <a:latin typeface="Comic Sans MS" pitchFamily="66" charset="0"/>
              </a:rPr>
              <a:t>1.</a:t>
            </a:r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Sizcə,bu cür mövzularda əsərin yazılmasına səbəb nədir?</a:t>
            </a:r>
          </a:p>
          <a:p>
            <a:r>
              <a:rPr lang="az-Latn-AZ" sz="3200" b="1" dirty="0" smtClean="0">
                <a:solidFill>
                  <a:srgbClr val="0000FF"/>
                </a:solidFill>
                <a:latin typeface="Comic Sans MS" pitchFamily="66" charset="0"/>
              </a:rPr>
              <a:t>2.</a:t>
            </a:r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Çətinliklərdən möhkəmlənən,doğru yolu tapan adətən hansı insanlar olur?</a:t>
            </a:r>
          </a:p>
          <a:p>
            <a:r>
              <a:rPr lang="az-Latn-AZ" sz="3200" b="1" dirty="0" smtClean="0">
                <a:solidFill>
                  <a:srgbClr val="0000FF"/>
                </a:solidFill>
                <a:latin typeface="Comic Sans MS" pitchFamily="66" charset="0"/>
              </a:rPr>
              <a:t>3.</a:t>
            </a:r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Demək,insanın</a:t>
            </a:r>
            <a:r>
              <a:rPr lang="en-US" sz="3200" b="1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az-Latn-AZ" sz="3200" b="1" smtClean="0">
                <a:solidFill>
                  <a:srgbClr val="CC0000"/>
                </a:solidFill>
                <a:latin typeface="Comic Sans MS" pitchFamily="66" charset="0"/>
              </a:rPr>
              <a:t>xasiyyətində</a:t>
            </a:r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,</a:t>
            </a:r>
            <a:endParaRPr lang="en-US" sz="32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r>
              <a:rPr lang="az-Latn-AZ" sz="3200" b="1" dirty="0" smtClean="0">
                <a:solidFill>
                  <a:srgbClr val="CC0000"/>
                </a:solidFill>
                <a:latin typeface="Comic Sans MS" pitchFamily="66" charset="0"/>
              </a:rPr>
              <a:t>davranış və əməllərində dəyişiklik nə zaman baş verə bilər?</a:t>
            </a:r>
            <a:endParaRPr lang="az-Latn-AZ" sz="32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4033" cy="6862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1714488"/>
            <a:ext cx="5357850" cy="51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rgbClr val="CC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Ümumiləşdirmə və nəticə</a:t>
            </a:r>
            <a:endParaRPr lang="az-Latn-AZ" b="1" dirty="0">
              <a:ln w="11430"/>
              <a:solidFill>
                <a:srgbClr val="CC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714620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latin typeface="Times New Roman" pitchFamily="18" charset="0"/>
                <a:cs typeface="Times New Roman" pitchFamily="18" charset="0"/>
              </a:rPr>
              <a:t>Bütün bu deyilənlərdən belə bir nəticəyə gəlirik ki,insan xarakterinin dəyişməsində onun düşdüyü mühit və şərait böyük rol oynaya bilər.</a:t>
            </a:r>
            <a:endParaRPr lang="az-Latn-AZ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18fa2b8e67a5dda335c15deb6186f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000504"/>
            <a:ext cx="4403109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верх 19"/>
          <p:cNvSpPr/>
          <p:nvPr/>
        </p:nvSpPr>
        <p:spPr>
          <a:xfrm rot="1125669">
            <a:off x="3653814" y="2133733"/>
            <a:ext cx="214640" cy="4341529"/>
          </a:xfrm>
          <a:prstGeom prst="upArrow">
            <a:avLst>
              <a:gd name="adj1" fmla="val 50000"/>
              <a:gd name="adj2" fmla="val 17079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85992"/>
            <a:ext cx="2143140" cy="6429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143248"/>
            <a:ext cx="235745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143380"/>
            <a:ext cx="2500330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428868"/>
            <a:ext cx="2428892" cy="9286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143512"/>
            <a:ext cx="2643206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4071942"/>
            <a:ext cx="2571768" cy="857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357298"/>
            <a:ext cx="2786082" cy="7858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6000768"/>
            <a:ext cx="3000396" cy="64294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9" name="Прямоугольник 48"/>
          <p:cNvSpPr/>
          <p:nvPr/>
        </p:nvSpPr>
        <p:spPr>
          <a:xfrm>
            <a:off x="6215074" y="5715016"/>
            <a:ext cx="2714644" cy="9286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66"/>
            <a:ext cx="64294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Elçin Hüseynbəylinin “Nəvə” hekayəsinin</a:t>
            </a:r>
          </a:p>
          <a:p>
            <a:r>
              <a:rPr lang="az-Latn-AZ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süjet xəttinin qurulması</a:t>
            </a:r>
            <a:endParaRPr lang="ru-RU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20230187">
            <a:off x="5212862" y="2312852"/>
            <a:ext cx="213306" cy="4018246"/>
          </a:xfrm>
          <a:prstGeom prst="downArrow">
            <a:avLst>
              <a:gd name="adj1" fmla="val 50000"/>
              <a:gd name="adj2" fmla="val 161745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верх 18"/>
          <p:cNvSpPr/>
          <p:nvPr/>
        </p:nvSpPr>
        <p:spPr>
          <a:xfrm rot="1286735">
            <a:off x="3516408" y="1622330"/>
            <a:ext cx="359135" cy="4547985"/>
          </a:xfrm>
          <a:prstGeom prst="upArrow">
            <a:avLst>
              <a:gd name="adj1" fmla="val 50000"/>
              <a:gd name="adj2" fmla="val 2150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857892"/>
            <a:ext cx="2928958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ənənin qəfil xəstələnməsi və təcrübəsiz nəvənin xəstə nənəyə qulluq göstərmək cəhdi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857760"/>
            <a:ext cx="264320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Nəvənin kəndə göndərilməyini haqsızlıq sayması və kəndə gələnə qədər törətdiyi hadisələ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incələməsi 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786190"/>
            <a:ext cx="278608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Nəvənin dəcəlliyi üzündən ailənin onu V sinifdən kənddə oxuması qərarı və nənəgilə gəlməsi</a:t>
            </a:r>
            <a:endParaRPr lang="az-Latn-AZ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785926"/>
            <a:ext cx="2643206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Kəndə gələn nəvənin cığallığında davam etməsi (futbol oyununa əsasən)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2285992"/>
            <a:ext cx="3000396" cy="9286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Nəvənin yoldaşlarından müxtəlif bəhanələrlə aldıqlarını geri qaytarması,öz qlobusunu Elçinə hədiyyə etməsi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000504"/>
            <a:ext cx="3000396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“Müfli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ləşsə” də rahatlıq tapan nəvə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785794"/>
            <a:ext cx="328614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Xəstələnmiş nənəyə qulluq etmək məcburiyyətində qalan nəvə və tədricən əyləncələrin arxa planda qalması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14348" y="2857496"/>
            <a:ext cx="2571768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Nəvənin elədiklərindən peşman olmaması və hərəkətlərinə haqq qazandırması</a:t>
            </a:r>
            <a:endParaRPr lang="az-Latn-AZ" sz="14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215074" y="5357826"/>
            <a:ext cx="2714676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z-Latn-A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Valideynlərin qəflətən gəlişi və Kamalın “sürgün müddəti”nin bitməsi</a:t>
            </a:r>
            <a:endParaRPr lang="az-Latn-A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214290"/>
            <a:ext cx="885828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Elçin Hüseynbəylinin “Nəvə” hekayəsinin süjet xəttinin qurulması</a:t>
            </a:r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0572887">
            <a:off x="5260265" y="1744467"/>
            <a:ext cx="357190" cy="4244877"/>
          </a:xfrm>
          <a:prstGeom prst="downArrow">
            <a:avLst>
              <a:gd name="adj1" fmla="val 50000"/>
              <a:gd name="adj2" fmla="val 14050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785794"/>
            <a:ext cx="5429288" cy="53578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Deyirlər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nəvə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çox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şirin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olur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Həyatın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ən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gözəl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mənasıdı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o.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Ömür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bağçasının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təbi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loğmanı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Məhəbbət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gölünün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sonasıdı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o.</a:t>
            </a:r>
          </a:p>
          <a:p>
            <a:endParaRPr lang="en-US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Deyirlər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nəvə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çox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şirin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olur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Bənzəmir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bu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sevgi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ülfət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heç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nəyə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Dərddən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qüssələnib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əsib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coşanda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Onun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bir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gülüşü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gəlir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köməyə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en-US" sz="24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Deyirlər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nəvə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çox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şirin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olur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Atadan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anadan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övladdan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şirin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Hər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biri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bir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isti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ocaq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olsa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da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  <a:b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Onun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ürəklərdə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ayrıdır</a:t>
            </a:r>
            <a:r>
              <a:rPr lang="en-US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yeri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7969186_111-47.jpg"/>
          <p:cNvPicPr>
            <a:picLocks noChangeAspect="1"/>
          </p:cNvPicPr>
          <p:nvPr/>
        </p:nvPicPr>
        <p:blipFill>
          <a:blip r:embed="rId2"/>
          <a:srcRect l="10598" t="6250" r="6499" b="59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35716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 tapşırığı</a:t>
            </a:r>
            <a:endParaRPr lang="az-Latn-AZ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1928802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600" b="1" i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Elçin Hüseynbəylinin “Nəvə”əsərində Kamal obrazının təhlili(esse)</a:t>
            </a:r>
            <a:endParaRPr lang="ru-RU" sz="3600" b="1" i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54282-2cb0b2f6bef8b1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714488"/>
            <a:ext cx="8715436" cy="4929222"/>
          </a:xfrm>
          <a:prstGeom prst="rect">
            <a:avLst/>
          </a:prstGeom>
          <a:solidFill>
            <a:srgbClr val="EE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4282" y="2714620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821637" y="4179099"/>
            <a:ext cx="493001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465505" y="4178305"/>
            <a:ext cx="49292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5143504" y="4143380"/>
            <a:ext cx="48577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2910" y="1714488"/>
            <a:ext cx="3643338" cy="1000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-1821701" y="4179099"/>
            <a:ext cx="492922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4282" y="207167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endParaRPr lang="az-Latn-A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348" y="221455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Meyarlar</a:t>
            </a:r>
            <a:endParaRPr lang="az-Latn-A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5984" y="178592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Qruplar</a:t>
            </a:r>
            <a:endParaRPr lang="az-Latn-AZ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7686" y="200024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Etibarlılıq</a:t>
            </a:r>
            <a:endParaRPr lang="az-Latn-AZ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0" y="200024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Xeyirxahlıq</a:t>
            </a:r>
            <a:endParaRPr lang="az-Latn-AZ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5272" y="200024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000" b="1" dirty="0" smtClean="0">
                <a:ln w="11430"/>
                <a:solidFill>
                  <a:srgbClr val="1E6C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Sədaqət</a:t>
            </a:r>
            <a:endParaRPr lang="az-Latn-AZ" sz="2000" b="1" dirty="0">
              <a:ln w="11430"/>
              <a:solidFill>
                <a:srgbClr val="1E6C2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278605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az-Latn-AZ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910" y="2786058"/>
            <a:ext cx="3643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Müqayisəetmə,səciyyələndirmə</a:t>
            </a:r>
            <a:endParaRPr lang="az-Latn-A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20" y="3500438"/>
            <a:ext cx="214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/>
          </a:p>
          <a:p>
            <a:endParaRPr lang="az-Latn-AZ" b="1" dirty="0" smtClean="0"/>
          </a:p>
          <a:p>
            <a:r>
              <a:rPr lang="az-Latn-AZ" b="1" dirty="0" smtClean="0">
                <a:solidFill>
                  <a:srgbClr val="1E6C27"/>
                </a:solidFill>
              </a:rPr>
              <a:t>2</a:t>
            </a:r>
            <a:endParaRPr lang="az-Latn-AZ" b="1" dirty="0">
              <a:solidFill>
                <a:srgbClr val="1E6C27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10" y="3500438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Şərhetmə</a:t>
            </a:r>
            <a:endParaRPr lang="az-Latn-AZ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5720" y="4572008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az-Latn-AZ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4286256"/>
            <a:ext cx="350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1E6C27"/>
                </a:solidFill>
                <a:latin typeface="Times New Roman" pitchFamily="18" charset="0"/>
                <a:cs typeface="Times New Roman" pitchFamily="18" charset="0"/>
              </a:rPr>
              <a:t>Mühakiməyeritmə</a:t>
            </a:r>
            <a:endParaRPr lang="az-Latn-AZ" sz="2000" b="1" dirty="0">
              <a:solidFill>
                <a:srgbClr val="1E6C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5286388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az-Latn-A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8" y="5357826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Yekun</a:t>
            </a:r>
            <a:endParaRPr lang="az-Latn-AZ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14282" y="3643314"/>
            <a:ext cx="8715436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14282" y="4643446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14282" y="5643578"/>
            <a:ext cx="871543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715536" y="32861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2976" y="928670"/>
            <a:ext cx="7072362" cy="7143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Qiymətləndirmə</a:t>
            </a:r>
            <a:endParaRPr lang="az-Latn-AZ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12273">
            <a:off x="1582515" y="2461763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Diqqətinizə görə təşəkkür edirəm.</a:t>
            </a:r>
            <a:endParaRPr lang="az-Latn-AZ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tsiy-powerpoint-96505-large.jpg"/>
          <p:cNvPicPr>
            <a:picLocks noChangeAspect="1"/>
          </p:cNvPicPr>
          <p:nvPr/>
        </p:nvPicPr>
        <p:blipFill>
          <a:blip r:embed="rId2"/>
          <a:srcRect r="2343"/>
          <a:stretch>
            <a:fillRect/>
          </a:stretch>
        </p:blipFill>
        <p:spPr>
          <a:xfrm>
            <a:off x="0" y="-214338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z-Latn-AZ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928802"/>
            <a:ext cx="72152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Sinif: 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VII</a:t>
            </a:r>
            <a:r>
              <a:rPr lang="en-US" sz="2400" b="1" dirty="0" smtClean="0">
                <a:latin typeface="Comic Sans MS" pitchFamily="66" charset="0"/>
                <a:cs typeface="Times New Roman" pitchFamily="18" charset="0"/>
              </a:rPr>
              <a:t>b</a:t>
            </a:r>
            <a:endParaRPr lang="az-Latn-AZ" sz="2400" b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Fənn: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Ədəbiyyat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Dərsin mövzusu: 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Elçin Hüseynbəyli “Nəvə”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Standart: </a:t>
            </a:r>
          </a:p>
          <a:p>
            <a:r>
              <a:rPr lang="az-Latn-AZ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1.2.2. 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Digər obrazlarla müqayisə etməklə ədəbi qəhrəmanları  səciyyələndirir.</a:t>
            </a:r>
          </a:p>
          <a:p>
            <a:r>
              <a:rPr lang="az-Latn-AZ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1.2.4. 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Bədii nümunələrin mövzusunu,ideyasını və başlıca problemini şərh edir.</a:t>
            </a:r>
          </a:p>
          <a:p>
            <a:r>
              <a:rPr lang="az-Latn-AZ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2.1.2.</a:t>
            </a:r>
            <a:r>
              <a:rPr lang="az-Latn-AZ" sz="2400" b="1" dirty="0" smtClean="0">
                <a:latin typeface="Comic Sans MS" pitchFamily="66" charset="0"/>
                <a:cs typeface="Times New Roman" pitchFamily="18" charset="0"/>
              </a:rPr>
              <a:t>Bədii nümunələrlə bağlı fikirlərini mətndən nümunələr göstərməklə şərh edir.</a:t>
            </a:r>
          </a:p>
          <a:p>
            <a:endParaRPr lang="az-Latn-A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tsiy-powerpoint-96505-large.jpg"/>
          <p:cNvPicPr>
            <a:picLocks noChangeAspect="1"/>
          </p:cNvPicPr>
          <p:nvPr/>
        </p:nvPicPr>
        <p:blipFill>
          <a:blip r:embed="rId2"/>
          <a:srcRect r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2071678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Təlim nəticələri;</a:t>
            </a:r>
          </a:p>
          <a:p>
            <a:pPr>
              <a:buFont typeface="Wingdings" pitchFamily="2" charset="2"/>
              <a:buChar char="Ø"/>
            </a:pPr>
            <a:r>
              <a:rPr lang="az-Latn-AZ" sz="2400" b="1" dirty="0" smtClean="0">
                <a:latin typeface="Comic Sans MS" pitchFamily="66" charset="0"/>
              </a:rPr>
              <a:t>digər obrazlarla müqayisə etməklə Kamal obrazını səciyyələndirir;</a:t>
            </a:r>
          </a:p>
          <a:p>
            <a:pPr>
              <a:buFont typeface="Wingdings" pitchFamily="2" charset="2"/>
              <a:buChar char="Ø"/>
            </a:pPr>
            <a:r>
              <a:rPr lang="az-Latn-AZ" sz="2400" b="1" dirty="0" smtClean="0">
                <a:latin typeface="Comic Sans MS" pitchFamily="66" charset="0"/>
              </a:rPr>
              <a:t>hekayənin mövzu və ideyasını nümunələr göstərməklə şərh edir;</a:t>
            </a:r>
          </a:p>
          <a:p>
            <a:pPr>
              <a:buFont typeface="Wingdings" pitchFamily="2" charset="2"/>
              <a:buChar char="Ø"/>
            </a:pPr>
            <a:r>
              <a:rPr lang="az-Latn-AZ" sz="2400" b="1" dirty="0" smtClean="0">
                <a:latin typeface="Comic Sans MS" pitchFamily="66" charset="0"/>
              </a:rPr>
              <a:t>fikirlərini hekayədən nümunələr gətirməklə şərh edir;</a:t>
            </a:r>
          </a:p>
          <a:p>
            <a:pPr>
              <a:buFont typeface="Wingdings" pitchFamily="2" charset="2"/>
              <a:buChar char="Ø"/>
            </a:pPr>
            <a:endParaRPr lang="az-Latn-AZ" sz="2400" b="1" dirty="0" smtClean="0">
              <a:latin typeface="Comic Sans MS" pitchFamily="66" charset="0"/>
            </a:endParaRPr>
          </a:p>
          <a:p>
            <a:endParaRPr lang="az-Latn-A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471488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z-Latn-AZ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471488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Əsas anlayışlar:</a:t>
            </a:r>
            <a:r>
              <a:rPr lang="az-Latn-AZ" sz="2400" b="1" dirty="0" smtClean="0">
                <a:latin typeface="Comic Sans MS" pitchFamily="66" charset="0"/>
              </a:rPr>
              <a:t>süjet,obraz,janr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Dərsin tipi: </a:t>
            </a:r>
            <a:r>
              <a:rPr lang="az-Latn-AZ" sz="2400" b="1" dirty="0" smtClean="0">
                <a:latin typeface="Comic Sans MS" pitchFamily="66" charset="0"/>
              </a:rPr>
              <a:t>İnduktiv</a:t>
            </a:r>
            <a:endParaRPr lang="az-Latn-AZ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y-dlya-prezentatsiy-powerpoint-96505-large.jpg"/>
          <p:cNvPicPr>
            <a:picLocks noChangeAspect="1"/>
          </p:cNvPicPr>
          <p:nvPr/>
        </p:nvPicPr>
        <p:blipFill>
          <a:blip r:embed="rId3"/>
          <a:srcRect t="-424" r="5395"/>
          <a:stretch>
            <a:fillRect/>
          </a:stretch>
        </p:blipFill>
        <p:spPr>
          <a:xfrm>
            <a:off x="0" y="0"/>
            <a:ext cx="9144000" cy="6894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2285992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İstifadə olunan iş formaları: </a:t>
            </a:r>
            <a:r>
              <a:rPr lang="az-Latn-AZ" sz="2400" b="1" dirty="0" smtClean="0">
                <a:latin typeface="Comic Sans MS" pitchFamily="66" charset="0"/>
              </a:rPr>
              <a:t>qruplarla iş,fərdi iş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İstifadə olunan iş üsulları:</a:t>
            </a:r>
            <a:r>
              <a:rPr lang="az-Latn-AZ" sz="2400" b="1" dirty="0" smtClean="0">
                <a:latin typeface="Comic Sans MS" pitchFamily="66" charset="0"/>
              </a:rPr>
              <a:t>müzakirə,diskussiya,</a:t>
            </a:r>
          </a:p>
          <a:p>
            <a:r>
              <a:rPr lang="az-Latn-AZ" sz="2400" b="1" dirty="0" smtClean="0">
                <a:latin typeface="Comic Sans MS" pitchFamily="66" charset="0"/>
              </a:rPr>
              <a:t>təqdimat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Fənlərarası inteqrasiya:</a:t>
            </a:r>
            <a:r>
              <a:rPr lang="az-Latn-AZ" sz="2400" b="1" dirty="0" smtClean="0">
                <a:latin typeface="Comic Sans MS" pitchFamily="66" charset="0"/>
              </a:rPr>
              <a:t>Az.d.2.1.1, 2.2.2, 2.2.3, 1.2.2. X.d.2.1.1, 2.1.2, 2.1.3.</a:t>
            </a:r>
          </a:p>
          <a:p>
            <a:r>
              <a:rPr lang="az-Latn-AZ" sz="2400" b="1" dirty="0" smtClean="0">
                <a:solidFill>
                  <a:srgbClr val="0000FF"/>
                </a:solidFill>
                <a:latin typeface="Comic Sans MS" pitchFamily="66" charset="0"/>
              </a:rPr>
              <a:t>Resurslar: </a:t>
            </a:r>
            <a:r>
              <a:rPr lang="az-Latn-AZ" sz="2400" b="1" dirty="0" smtClean="0">
                <a:latin typeface="Comic Sans MS" pitchFamily="66" charset="0"/>
              </a:rPr>
              <a:t>Komputer,proyektor,dərslik,iş vərəqləri,qiymətləndirmə cədvəli,şəkillər.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312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Comic Sans MS" pitchFamily="66" charset="0"/>
              </a:rPr>
              <a:t>Elçin Hüseynbəylinin “Nəvə”əsərində  hadisələrin ardıcıllığının qurulması</a:t>
            </a:r>
            <a:endParaRPr lang="az-Latn-AZ" b="1" dirty="0"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928670"/>
            <a:ext cx="828680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571612"/>
            <a:ext cx="82868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214554"/>
            <a:ext cx="8286808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857496"/>
            <a:ext cx="828680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500438"/>
            <a:ext cx="828680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143380"/>
            <a:ext cx="8286808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4786322"/>
            <a:ext cx="8286808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5429264"/>
            <a:ext cx="8286808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6072206"/>
            <a:ext cx="828680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3" name="TextBox 12"/>
          <p:cNvSpPr txBox="1"/>
          <p:nvPr/>
        </p:nvSpPr>
        <p:spPr>
          <a:xfrm>
            <a:off x="428596" y="92867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az-Latn-A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164305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2.</a:t>
            </a:r>
            <a:endParaRPr lang="az-Latn-AZ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 3.</a:t>
            </a:r>
            <a:endParaRPr lang="az-Latn-AZ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285749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4.</a:t>
            </a:r>
            <a:endParaRPr lang="az-Latn-AZ" b="1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428596" y="357187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5.</a:t>
            </a:r>
            <a:endParaRPr lang="az-Latn-AZ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414338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6.</a:t>
            </a:r>
            <a:endParaRPr lang="az-Latn-AZ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47863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7.</a:t>
            </a:r>
            <a:endParaRPr lang="az-Latn-AZ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55007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8.</a:t>
            </a:r>
            <a:endParaRPr lang="az-Latn-AZ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8596" y="607220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b="1" dirty="0" smtClean="0"/>
              <a:t> 9.</a:t>
            </a:r>
            <a:endParaRPr lang="az-Latn-AZ" b="1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4429124" y="1357298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23" name="Стрелка вниз 22"/>
          <p:cNvSpPr/>
          <p:nvPr/>
        </p:nvSpPr>
        <p:spPr>
          <a:xfrm>
            <a:off x="4429124" y="2000240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25" name="Стрелка вниз 24"/>
          <p:cNvSpPr/>
          <p:nvPr/>
        </p:nvSpPr>
        <p:spPr>
          <a:xfrm>
            <a:off x="4429124" y="2643182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28" name="Стрелка вниз 27"/>
          <p:cNvSpPr/>
          <p:nvPr/>
        </p:nvSpPr>
        <p:spPr>
          <a:xfrm>
            <a:off x="4429124" y="3286124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0" name="Стрелка вниз 29"/>
          <p:cNvSpPr/>
          <p:nvPr/>
        </p:nvSpPr>
        <p:spPr>
          <a:xfrm>
            <a:off x="4429124" y="3929066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1" name="Стрелка вниз 30"/>
          <p:cNvSpPr/>
          <p:nvPr/>
        </p:nvSpPr>
        <p:spPr>
          <a:xfrm>
            <a:off x="4429124" y="4572008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2" name="Стрелка вниз 31"/>
          <p:cNvSpPr/>
          <p:nvPr/>
        </p:nvSpPr>
        <p:spPr>
          <a:xfrm>
            <a:off x="4500562" y="5214950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3" name="Стрелка вниз 32"/>
          <p:cNvSpPr/>
          <p:nvPr/>
        </p:nvSpPr>
        <p:spPr>
          <a:xfrm>
            <a:off x="4500562" y="5857892"/>
            <a:ext cx="214314" cy="21431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34" name="TextBox 33"/>
          <p:cNvSpPr txBox="1"/>
          <p:nvPr/>
        </p:nvSpPr>
        <p:spPr>
          <a:xfrm>
            <a:off x="714348" y="928670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ənənin qəfil xəstələnməsi və təcrübəsiz nəvənin xəstə nənəyə qulluq göstərmək cəhdi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910" y="1500174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kəndə göndərilməyini haqsızlıq sayması və kəndə gələnə qədər törətdiyi hadisələ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i incələməsi 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472" y="2214554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 Nəvənin dəcəlliyi üzündən ailənin onu V sinifdən kənddə oxuması qərarı və nənəgilə gəlməsi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910" y="2857496"/>
            <a:ext cx="8001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elədiklərindən peşman olmaması və hərəkətlərinə haqq qazandırması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10" y="3571876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Kəndə gələn nəvənin cığallığında davam etməsi (futbol oyununa əsasən)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2910" y="407194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Xəstələnmiş nənəyə qulluq etmək məcburiyyətində qalan nəvə və tədricən əyləncələrin arxa planda qalması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471488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Nəvənin yoldaşlarından müxtəlif bəhanələrlə aldıqlarını geri qaytarması,öz qlobusunu Elçinə hədiyyə etməsi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786" y="5500702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“Müflişləşsə” də rahatlıq tapan nəvə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8" y="6072206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1600" b="1" dirty="0" smtClean="0">
                <a:latin typeface="Times New Roman" pitchFamily="18" charset="0"/>
                <a:cs typeface="Times New Roman" pitchFamily="18" charset="0"/>
              </a:rPr>
              <a:t>Valideynlərin qəflətən gəlişi və Kamalın “sürgün müddəti”nin bitməsi</a:t>
            </a:r>
            <a:endParaRPr lang="az-Latn-A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flipV="1">
            <a:off x="785786" y="928670"/>
            <a:ext cx="792961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14348" y="1571612"/>
            <a:ext cx="800105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2910" y="2214554"/>
            <a:ext cx="8072494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14348" y="2857496"/>
            <a:ext cx="807249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4348" y="3500438"/>
            <a:ext cx="80010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14348" y="4143380"/>
            <a:ext cx="8001056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85786" y="4786322"/>
            <a:ext cx="7929618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348" y="5429264"/>
            <a:ext cx="8001056" cy="428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85786" y="6072206"/>
            <a:ext cx="7929618" cy="4286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78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928670"/>
            <a:ext cx="1509714" cy="1876042"/>
          </a:xfrm>
          <a:prstGeom prst="rect">
            <a:avLst/>
          </a:prstGeom>
        </p:spPr>
      </p:pic>
      <p:pic>
        <p:nvPicPr>
          <p:cNvPr id="4" name="Рисунок 3" descr="Aysen-2.jpg"/>
          <p:cNvPicPr>
            <a:picLocks noChangeAspect="1"/>
          </p:cNvPicPr>
          <p:nvPr/>
        </p:nvPicPr>
        <p:blipFill>
          <a:blip r:embed="rId4"/>
          <a:srcRect l="8929" t="6988" r="7737" b="15062"/>
          <a:stretch>
            <a:fillRect/>
          </a:stretch>
        </p:blipFill>
        <p:spPr>
          <a:xfrm>
            <a:off x="6143636" y="928670"/>
            <a:ext cx="1571636" cy="1878470"/>
          </a:xfrm>
          <a:prstGeom prst="rect">
            <a:avLst/>
          </a:prstGeom>
        </p:spPr>
      </p:pic>
      <p:pic>
        <p:nvPicPr>
          <p:cNvPr id="5" name="Рисунок 4" descr="704px-Know-What-a-Girl-Wants-in-a-Guy-Step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214554"/>
            <a:ext cx="2159243" cy="1714512"/>
          </a:xfrm>
          <a:prstGeom prst="rect">
            <a:avLst/>
          </a:prstGeom>
        </p:spPr>
      </p:pic>
      <p:pic>
        <p:nvPicPr>
          <p:cNvPr id="6" name="Рисунок 5" descr="Aysen-3.jpg"/>
          <p:cNvPicPr>
            <a:picLocks noChangeAspect="1"/>
          </p:cNvPicPr>
          <p:nvPr/>
        </p:nvPicPr>
        <p:blipFill>
          <a:blip r:embed="rId6"/>
          <a:srcRect l="27500" t="8904" r="18500" b="29452"/>
          <a:stretch>
            <a:fillRect/>
          </a:stretch>
        </p:blipFill>
        <p:spPr>
          <a:xfrm>
            <a:off x="3357554" y="4572008"/>
            <a:ext cx="1928826" cy="1500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300037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Baba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300037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az-Latn-AZ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ənə</a:t>
            </a:r>
            <a:endParaRPr lang="az-Latn-AZ" sz="32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400050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Övlad</a:t>
            </a:r>
            <a:endParaRPr lang="az-Latn-AZ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607220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Nəvə</a:t>
            </a:r>
            <a:endParaRPr lang="az-Latn-AZ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571736" y="1643050"/>
            <a:ext cx="1357322" cy="571504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5429256" y="3714752"/>
            <a:ext cx="642942" cy="1214446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2714612" y="3714752"/>
            <a:ext cx="571504" cy="1214446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0630609">
            <a:off x="4787012" y="1569498"/>
            <a:ext cx="1384278" cy="569961"/>
          </a:xfrm>
          <a:prstGeom prst="curved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 dirty="0">
              <a:solidFill>
                <a:srgbClr val="00B0F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6143644"/>
            <a:ext cx="1928826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8" name="TextBox 17"/>
          <p:cNvSpPr txBox="1"/>
          <p:nvPr/>
        </p:nvSpPr>
        <p:spPr>
          <a:xfrm>
            <a:off x="2786050" y="428604"/>
            <a:ext cx="3143272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az-Latn-AZ" b="1" dirty="0" smtClean="0">
                <a:ln w="11430"/>
                <a:solidFill>
                  <a:srgbClr val="1E6C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z-Latn-AZ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z-Latn-AZ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Latn-AZ" b="1" dirty="0" smtClean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az-Latn-AZ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az-Latn-AZ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az-Latn-AZ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z-Latn-AZ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az-Latn-AZ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ografiy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1643050"/>
            <a:ext cx="4857784" cy="857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826"/>
              </a:avLst>
            </a:prstTxWarp>
            <a:spAutoFit/>
          </a:bodyPr>
          <a:lstStyle/>
          <a:p>
            <a:r>
              <a:rPr lang="az-Latn-AZ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Tədqiqat sualı</a:t>
            </a:r>
            <a:endParaRPr lang="az-Latn-AZ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2714620"/>
            <a:ext cx="571504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az-Latn-AZ" sz="2800" b="1" dirty="0" smtClean="0">
                <a:ln w="11430"/>
                <a:solidFill>
                  <a:srgbClr val="1E6C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Kamalın xüsusiyyət və əməllərində dəyişikliyin yaranmasının əsl səbəbi </a:t>
            </a:r>
          </a:p>
          <a:p>
            <a:r>
              <a:rPr lang="az-Latn-AZ" sz="2800" b="1" dirty="0" smtClean="0">
                <a:ln w="11430"/>
                <a:solidFill>
                  <a:srgbClr val="1E6C27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sizcə nədir?</a:t>
            </a:r>
            <a:endParaRPr lang="az-Latn-AZ" sz="2800" b="1" dirty="0">
              <a:ln w="11430"/>
              <a:solidFill>
                <a:srgbClr val="1E6C2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 descr="8191736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142984"/>
            <a:ext cx="1143008" cy="144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Shk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6050" y="1000108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Tədqiqatın aparılması</a:t>
            </a:r>
            <a:endParaRPr lang="az-Latn-AZ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298" y="3429000"/>
            <a:ext cx="1928826" cy="17145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7" name="Выноска-облако 6"/>
          <p:cNvSpPr/>
          <p:nvPr/>
        </p:nvSpPr>
        <p:spPr>
          <a:xfrm>
            <a:off x="4572000" y="2285992"/>
            <a:ext cx="3286148" cy="1214446"/>
          </a:xfrm>
          <a:prstGeom prst="cloudCallout">
            <a:avLst>
              <a:gd name="adj1" fmla="val -45306"/>
              <a:gd name="adj2" fmla="val 5451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8" name="Выноска-облако 7"/>
          <p:cNvSpPr/>
          <p:nvPr/>
        </p:nvSpPr>
        <p:spPr>
          <a:xfrm>
            <a:off x="5072066" y="3786190"/>
            <a:ext cx="3357586" cy="1071570"/>
          </a:xfrm>
          <a:prstGeom prst="cloudCallout">
            <a:avLst>
              <a:gd name="adj1" fmla="val -62096"/>
              <a:gd name="adj2" fmla="val 173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9" name="Выноска-облако 8"/>
          <p:cNvSpPr/>
          <p:nvPr/>
        </p:nvSpPr>
        <p:spPr>
          <a:xfrm>
            <a:off x="4572000" y="5357826"/>
            <a:ext cx="3357586" cy="1071570"/>
          </a:xfrm>
          <a:prstGeom prst="cloudCallout">
            <a:avLst>
              <a:gd name="adj1" fmla="val -44354"/>
              <a:gd name="adj2" fmla="val -57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/>
          </a:p>
        </p:txBody>
      </p:sp>
      <p:sp>
        <p:nvSpPr>
          <p:cNvPr id="11" name="TextBox 10"/>
          <p:cNvSpPr txBox="1"/>
          <p:nvPr/>
        </p:nvSpPr>
        <p:spPr>
          <a:xfrm>
            <a:off x="2571736" y="400050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Qruplar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2571744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solidFill>
                  <a:srgbClr val="FFFF00"/>
                </a:solidFill>
                <a:latin typeface="Comic Sans MS" pitchFamily="66" charset="0"/>
              </a:rPr>
              <a:t>Etibarlılıq</a:t>
            </a:r>
            <a:endParaRPr lang="az-Latn-AZ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000504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Xeyirxahlıq</a:t>
            </a:r>
            <a:endParaRPr lang="az-Latn-AZ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6" y="557214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3200" b="1" dirty="0" smtClean="0">
                <a:latin typeface="Comic Sans MS" pitchFamily="66" charset="0"/>
              </a:rPr>
              <a:t>Sədaqət</a:t>
            </a:r>
            <a:endParaRPr lang="az-Latn-A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88462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4"/>
            <a:ext cx="9144000" cy="68187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28736"/>
            <a:ext cx="9144000" cy="45005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z-Latn-AZ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3857628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964445" y="3679033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21439" y="3679033"/>
            <a:ext cx="45005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465373" y="3679033"/>
            <a:ext cx="449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037009" y="3679033"/>
            <a:ext cx="449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465769" y="3679033"/>
            <a:ext cx="44998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2143116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Əsər</a:t>
            </a:r>
            <a:endParaRPr lang="az-Latn-AZ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7290" y="221455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Obraz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174" y="1428736"/>
            <a:ext cx="200026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Hadisənin baş verdi-yi zaman və məkan</a:t>
            </a:r>
            <a:endParaRPr lang="az-Latn-AZ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214311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</a:t>
            </a:r>
            <a:endParaRPr lang="az-Latn-AZ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7950" y="1785926"/>
            <a:ext cx="142876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Proble-min həlli</a:t>
            </a:r>
            <a:endParaRPr lang="az-Latn-AZ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86710" y="2000240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Mövzu</a:t>
            </a:r>
            <a:endParaRPr lang="az-Latn-AZ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500042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Eti</a:t>
            </a:r>
            <a:r>
              <a:rPr lang="az-Latn-AZ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barlılıq qrupu</a:t>
            </a:r>
            <a:endParaRPr lang="az-Latn-AZ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7232"/>
            <a:ext cx="10001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az-Latn-AZ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016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az-Latn-AZ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7356" y="607220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z-Latn-AZ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Əsərin janrını müəyyən et.</a:t>
            </a:r>
            <a:endParaRPr lang="az-Latn-AZ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613</Words>
  <Application>Microsoft Office PowerPoint</Application>
  <PresentationFormat>Экран (4:3)</PresentationFormat>
  <Paragraphs>154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SysAdmin</cp:lastModifiedBy>
  <cp:revision>99</cp:revision>
  <dcterms:created xsi:type="dcterms:W3CDTF">2016-04-06T17:13:44Z</dcterms:created>
  <dcterms:modified xsi:type="dcterms:W3CDTF">2016-10-31T06:12:37Z</dcterms:modified>
</cp:coreProperties>
</file>