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0" r:id="rId1"/>
  </p:sldMasterIdLst>
  <p:notesMasterIdLst>
    <p:notesMasterId r:id="rId21"/>
  </p:notesMasterIdLst>
  <p:handoutMasterIdLst>
    <p:handoutMasterId r:id="rId22"/>
  </p:handoutMasterIdLst>
  <p:sldIdLst>
    <p:sldId id="299" r:id="rId2"/>
    <p:sldId id="256" r:id="rId3"/>
    <p:sldId id="292" r:id="rId4"/>
    <p:sldId id="294" r:id="rId5"/>
    <p:sldId id="295" r:id="rId6"/>
    <p:sldId id="296" r:id="rId7"/>
    <p:sldId id="297" r:id="rId8"/>
    <p:sldId id="298" r:id="rId9"/>
    <p:sldId id="257" r:id="rId10"/>
    <p:sldId id="287" r:id="rId11"/>
    <p:sldId id="286" r:id="rId12"/>
    <p:sldId id="288" r:id="rId13"/>
    <p:sldId id="289" r:id="rId14"/>
    <p:sldId id="259" r:id="rId15"/>
    <p:sldId id="260" r:id="rId16"/>
    <p:sldId id="261" r:id="rId17"/>
    <p:sldId id="262" r:id="rId18"/>
    <p:sldId id="290" r:id="rId19"/>
    <p:sldId id="30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660066"/>
    <a:srgbClr val="9900CC"/>
    <a:srgbClr val="CCCCFF"/>
    <a:srgbClr val="9BDEFF"/>
    <a:srgbClr val="FFFF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19" autoAdjust="0"/>
  </p:normalViewPr>
  <p:slideViewPr>
    <p:cSldViewPr>
      <p:cViewPr>
        <p:scale>
          <a:sx n="50" d="100"/>
          <a:sy n="50" d="100"/>
        </p:scale>
        <p:origin x="-22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79E2805E-49CE-4C6D-A154-DC3ECC6EA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F1BCC00D-E2D8-467B-9899-24BBF32F7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D9FCB-C136-4C1E-B654-A1BC3DF584B4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FB49-817D-4FF3-9169-3FDDD5CBC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F1A5-28D2-40E2-8E9D-54CFB8CF53D8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DE30-EA35-4899-9F44-A0B08E486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65C7-C7DF-49F8-A523-467146798AD7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BB2C-A1BB-46A9-AB5E-DE62A94EB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ABE3-3DB1-44CF-9C46-DDDF623624F5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E3459-E69E-46C3-AA1F-504642B62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27883-F475-438F-BDAE-288389FFD5E1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A686-F65A-4AA6-A6F1-39958718A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B1D6-2134-4BDD-A34E-745DBE43DBD3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7837-12A8-4422-842F-AB204FC21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EED1-E567-491A-A807-8AC3C682D09A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DC1C-2245-49E2-8370-E40AD283A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B4E5-31AE-40C8-A282-A89EDDDB8AEF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B936-53AD-44CD-BEFC-C6A102F61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ED73-3166-435C-9DEB-3ED9C51E20C3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9F58-A36F-46DA-8A08-738B9B720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F026-6FCD-46F7-AC45-CF3283A5167B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AECF-C0F8-435D-90D0-B99083D1C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9A58-E093-46ED-A07E-7FA9163A21AD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61C5-6DB2-484E-8751-D0AD32255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FE44-A5E6-43EE-9BBF-32B62B84ADD4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B637-C8F6-4874-9BD1-3DEDD3E70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052E1E-2369-49B8-A71B-B804C66E23E9}" type="datetime1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67A7A0-FF96-4C43-B50B-3594863ED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1700213"/>
            <a:ext cx="9431338" cy="1470025"/>
          </a:xfrm>
        </p:spPr>
        <p:txBody>
          <a:bodyPr/>
          <a:lstStyle/>
          <a:p>
            <a:r>
              <a:rPr lang="ru-RU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На каких</a:t>
            </a:r>
            <a:r>
              <a:rPr lang="en-US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трех «китах» </a:t>
            </a:r>
            <a:r>
              <a:rPr lang="en-US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держится информатика? </a:t>
            </a:r>
            <a:r>
              <a:rPr lang="ru-RU" sz="6000" smtClean="0">
                <a:solidFill>
                  <a:schemeClr val="bg1"/>
                </a:solidFill>
              </a:rPr>
              <a:t/>
            </a:r>
            <a:br>
              <a:rPr lang="ru-RU" sz="6000" smtClean="0">
                <a:solidFill>
                  <a:schemeClr val="bg1"/>
                </a:solidFill>
              </a:rPr>
            </a:br>
            <a:endParaRPr lang="ru-RU" sz="6000" smtClean="0"/>
          </a:p>
        </p:txBody>
      </p:sp>
      <p:sp>
        <p:nvSpPr>
          <p:cNvPr id="5" name="Подзаголовок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157788"/>
            <a:ext cx="8820150" cy="768350"/>
          </a:xfrm>
        </p:spPr>
        <p:txBody>
          <a:bodyPr>
            <a:spAutoFit/>
          </a:bodyPr>
          <a:lstStyle/>
          <a:p>
            <a:r>
              <a:rPr lang="ru-RU" sz="4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Логика, алгоритмы и программа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0" y="0"/>
            <a:ext cx="39608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</a:rPr>
              <a:t>Сайт автора: </a:t>
            </a:r>
            <a:r>
              <a:rPr lang="en-US" sz="2400">
                <a:solidFill>
                  <a:schemeClr val="bg1"/>
                </a:solidFill>
              </a:rPr>
              <a:t>http://natiqat.narod.ru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-361950" y="1700213"/>
            <a:ext cx="9505950" cy="1944687"/>
          </a:xfrm>
        </p:spPr>
        <p:txBody>
          <a:bodyPr rtlCol="0">
            <a:no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400" b="1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это форма мышления, фиксирую</a:t>
            </a:r>
            <a:r>
              <a:rPr lang="en-US" sz="4400" b="1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400" b="1" i="1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щая</a:t>
            </a:r>
            <a:r>
              <a:rPr lang="ru-RU" sz="4400" b="1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основные, существенные признаки объекта.</a:t>
            </a:r>
          </a:p>
        </p:txBody>
      </p:sp>
      <p:sp>
        <p:nvSpPr>
          <p:cNvPr id="11268" name="WordArt 4" descr="811003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6840538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 cap="sq">
                  <a:solidFill>
                    <a:srgbClr val="FFFFCC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FFFF99"/>
                  </a:outerShdw>
                </a:effectLst>
                <a:latin typeface="Georgia"/>
              </a:rPr>
              <a:t>Понятие  </a:t>
            </a:r>
          </a:p>
        </p:txBody>
      </p:sp>
      <p:pic>
        <p:nvPicPr>
          <p:cNvPr id="11269" name="Picture 5" descr="HACKR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5463" y="3789363"/>
            <a:ext cx="197961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755650" y="4005263"/>
            <a:ext cx="3816350" cy="1616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40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40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-1404938" y="5013325"/>
            <a:ext cx="8135938" cy="1366838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Высказывание может быть   </a:t>
            </a:r>
            <a:endParaRPr lang="en-US" b="1" i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истинно</a:t>
            </a: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или </a:t>
            </a: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ложно</a:t>
            </a: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2292" name="WordArt 5" descr="811003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7993062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 cap="sq">
                  <a:solidFill>
                    <a:srgbClr val="FFFFCC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FFFF99"/>
                  </a:outerShdw>
                </a:effectLst>
                <a:latin typeface="Georgia"/>
              </a:rPr>
              <a:t>Высказывание  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-323850" y="1557338"/>
            <a:ext cx="7561263" cy="35258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форма мышления,</a:t>
            </a:r>
            <a:endParaRPr lang="en-US" sz="36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 которой что-либо</a:t>
            </a:r>
            <a:r>
              <a:rPr 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утверждается или отрицается о реальных предметах, их свойствах и отношениях между ними.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2294" name="Picture 7" descr="KNIGH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3863" y="1773238"/>
            <a:ext cx="1992312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>
          <a:xfrm>
            <a:off x="-252413" y="4652963"/>
            <a:ext cx="8229601" cy="1366837"/>
          </a:xfrm>
        </p:spPr>
        <p:txBody>
          <a:bodyPr rtlCol="0">
            <a:no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Посылками умозаключения по правилам формальной логики могут быть только истинные суждения.</a:t>
            </a:r>
          </a:p>
        </p:txBody>
      </p:sp>
      <p:sp>
        <p:nvSpPr>
          <p:cNvPr id="13316" name="WordArt 3" descr="811003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813593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 cap="sq">
                  <a:solidFill>
                    <a:srgbClr val="FFFFCC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FFFF99"/>
                  </a:outerShdw>
                </a:effectLst>
                <a:latin typeface="Georgia"/>
              </a:rPr>
              <a:t>Умозаключение  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0" y="1052513"/>
            <a:ext cx="7561263" cy="3527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это форма мышления, </a:t>
            </a:r>
            <a:endParaRPr lang="en-US" sz="36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помощью которой из одного или несколько суждений (посылок) может быть получено новое суждение (заключение).</a:t>
            </a:r>
            <a:endParaRPr lang="ru-RU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3318" name="Picture 6" descr="SCHOOL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75475" y="2060575"/>
            <a:ext cx="2168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8" name="Rectangle 2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6985000" cy="4537075"/>
          </a:xfrm>
        </p:spPr>
        <p:txBody>
          <a:bodyPr rtlCol="0">
            <a:normAutofit fontScale="925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алгебре высказываний </a:t>
            </a:r>
            <a:r>
              <a:rPr lang="ru-RU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высказывания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обозначаются именами </a:t>
            </a:r>
            <a:r>
              <a:rPr lang="ru-RU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логических переменных,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которые могут принимать лишь два значения </a:t>
            </a:r>
            <a:r>
              <a:rPr lang="ru-RU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«истинно»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en-US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«ложно». 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Истинно =</a:t>
            </a:r>
            <a:r>
              <a:rPr lang="en-US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Ложно</a:t>
            </a:r>
            <a:r>
              <a:rPr lang="en-US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340" name="WordArt 3"/>
          <p:cNvSpPr>
            <a:spLocks noChangeArrowheads="1" noChangeShapeType="1" noTextEdit="1"/>
          </p:cNvSpPr>
          <p:nvPr/>
        </p:nvSpPr>
        <p:spPr bwMode="auto">
          <a:xfrm>
            <a:off x="611188" y="0"/>
            <a:ext cx="7345362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accent1">
                      <a:alpha val="79999"/>
                    </a:schemeClr>
                  </a:outerShdw>
                </a:effectLst>
                <a:latin typeface="Georgia"/>
              </a:rPr>
              <a:t>Алгебра</a:t>
            </a:r>
          </a:p>
          <a:p>
            <a:pPr algn="ctr"/>
            <a:r>
              <a:rPr lang="ru-RU" sz="3600" b="1" kern="1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accent1">
                      <a:alpha val="79999"/>
                    </a:schemeClr>
                  </a:outerShdw>
                </a:effectLst>
                <a:latin typeface="Georgia"/>
              </a:rPr>
              <a:t> высказываний</a:t>
            </a:r>
          </a:p>
        </p:txBody>
      </p:sp>
      <p:pic>
        <p:nvPicPr>
          <p:cNvPr id="14341" name="Picture 4" descr="STCAR0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8925" y="3573463"/>
            <a:ext cx="2505075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28600"/>
            <a:ext cx="7704138" cy="1760538"/>
          </a:xfr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lin ang="5400000" scaled="1"/>
          </a:gradFill>
          <a:ln w="28575">
            <a:solidFill>
              <a:srgbClr val="CCCCFF"/>
            </a:solidFill>
          </a:ln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6600CC"/>
                </a:solidFill>
              </a:rPr>
              <a:t>Для образования новых высказываний используются базовые логические операции:</a:t>
            </a:r>
            <a:endParaRPr lang="ru-RU" sz="4800" b="1" smtClean="0">
              <a:solidFill>
                <a:srgbClr val="6600CC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916238" y="2276475"/>
            <a:ext cx="3240087" cy="790575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50000">
                <a:srgbClr val="FFFFCC"/>
              </a:gs>
              <a:gs pos="100000">
                <a:srgbClr val="CCCCFF"/>
              </a:gs>
            </a:gsLst>
            <a:lin ang="27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i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инверсия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051050" y="2997200"/>
            <a:ext cx="4608513" cy="1031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логическое отрицание</a:t>
            </a:r>
            <a:r>
              <a:rPr lang="ru-RU" sz="28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280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2800" b="1" i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операция не</a:t>
            </a:r>
            <a:r>
              <a:rPr lang="ru-RU" sz="2800" b="1" i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545138" y="4005263"/>
            <a:ext cx="3598862" cy="790575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50000">
                <a:srgbClr val="FFFFCC"/>
              </a:gs>
              <a:gs pos="100000">
                <a:srgbClr val="CCCCFF"/>
              </a:gs>
            </a:gsLst>
            <a:lin ang="27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конъюнкция </a:t>
            </a:r>
            <a:endParaRPr lang="ru-RU" sz="7200" b="1" i="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0" y="4005263"/>
            <a:ext cx="3673475" cy="790575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50000">
                <a:srgbClr val="FFFFCC"/>
              </a:gs>
              <a:gs pos="100000">
                <a:srgbClr val="CCCCFF"/>
              </a:gs>
            </a:gsLst>
            <a:lin ang="27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дизъюнкция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822825" y="4797425"/>
            <a:ext cx="4321175" cy="1031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логическое умножение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800" b="1" i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операция и</a:t>
            </a:r>
            <a:r>
              <a:rPr lang="ru-RU" sz="2800" b="1" i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4797425"/>
            <a:ext cx="4176713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логическое сложение</a:t>
            </a:r>
            <a:r>
              <a:rPr lang="ru-RU" sz="28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sz="2800" b="1" i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операция или</a:t>
            </a:r>
          </a:p>
        </p:txBody>
      </p:sp>
      <p:cxnSp>
        <p:nvCxnSpPr>
          <p:cNvPr id="15370" name="AutoShape 12"/>
          <p:cNvCxnSpPr>
            <a:cxnSpLocks noChangeShapeType="1"/>
            <a:stCxn id="15363" idx="1"/>
            <a:endCxn id="10248" idx="0"/>
          </p:cNvCxnSpPr>
          <p:nvPr/>
        </p:nvCxnSpPr>
        <p:spPr bwMode="auto">
          <a:xfrm rot="10800000" flipH="1" flipV="1">
            <a:off x="755650" y="1108075"/>
            <a:ext cx="1081088" cy="2897188"/>
          </a:xfrm>
          <a:prstGeom prst="bentConnector4">
            <a:avLst>
              <a:gd name="adj1" fmla="val -21144"/>
              <a:gd name="adj2" fmla="val 65199"/>
            </a:avLst>
          </a:prstGeom>
          <a:noFill/>
          <a:ln w="28575" cap="sq">
            <a:solidFill>
              <a:srgbClr val="CCCCFF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15371" name="AutoShape 13"/>
          <p:cNvCxnSpPr>
            <a:cxnSpLocks noChangeShapeType="1"/>
            <a:stCxn id="15363" idx="3"/>
            <a:endCxn id="10247" idx="0"/>
          </p:cNvCxnSpPr>
          <p:nvPr/>
        </p:nvCxnSpPr>
        <p:spPr bwMode="auto">
          <a:xfrm flipH="1">
            <a:off x="7345363" y="1109663"/>
            <a:ext cx="1114425" cy="2895600"/>
          </a:xfrm>
          <a:prstGeom prst="bentConnector4">
            <a:avLst>
              <a:gd name="adj1" fmla="val -20500"/>
              <a:gd name="adj2" fmla="val 65199"/>
            </a:avLst>
          </a:prstGeom>
          <a:noFill/>
          <a:ln w="28575" cap="sq">
            <a:solidFill>
              <a:srgbClr val="CCCCFF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15372" name="AutoShape 14"/>
          <p:cNvCxnSpPr>
            <a:cxnSpLocks noChangeShapeType="1"/>
            <a:stCxn id="15363" idx="2"/>
            <a:endCxn id="10244" idx="0"/>
          </p:cNvCxnSpPr>
          <p:nvPr/>
        </p:nvCxnSpPr>
        <p:spPr bwMode="auto">
          <a:xfrm rot="5400000">
            <a:off x="4436269" y="2104231"/>
            <a:ext cx="273050" cy="71438"/>
          </a:xfrm>
          <a:prstGeom prst="bentConnector3">
            <a:avLst>
              <a:gd name="adj1" fmla="val 47093"/>
            </a:avLst>
          </a:prstGeom>
          <a:noFill/>
          <a:ln w="28575" cap="sq">
            <a:solidFill>
              <a:srgbClr val="CCCCFF"/>
            </a:solidFill>
            <a:miter lim="800000"/>
            <a:headEnd type="none" w="sm" len="sm"/>
            <a:tailEnd type="triangle" w="sm" len="sm"/>
          </a:ln>
        </p:spPr>
      </p:cxn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905000" y="1981200"/>
            <a:ext cx="838200" cy="12192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50000">
                <a:srgbClr val="FFFFCC"/>
              </a:gs>
              <a:gs pos="100000">
                <a:srgbClr val="CCCCFF"/>
              </a:gs>
            </a:gsLst>
            <a:lin ang="2700000" scaled="1"/>
          </a:gradFill>
          <a:ln w="381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292600"/>
            <a:ext cx="8229600" cy="1143000"/>
          </a:xfr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lin ang="5400000" scaled="1"/>
          </a:gradFill>
          <a:ln w="76200" cmpd="tri">
            <a:solidFill>
              <a:srgbClr val="CCCCFF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6600CC"/>
                </a:solidFill>
              </a:rPr>
              <a:t>Логическое отрицание</a:t>
            </a:r>
            <a:r>
              <a:rPr lang="ru-RU" sz="4000" dirty="0" smtClean="0">
                <a:solidFill>
                  <a:srgbClr val="6600CC"/>
                </a:solidFill>
              </a:rPr>
              <a:t> -операция </a:t>
            </a:r>
            <a:r>
              <a:rPr lang="ru-RU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</a:t>
            </a:r>
            <a:r>
              <a:rPr lang="ru-RU" sz="4000" dirty="0" smtClean="0">
                <a:solidFill>
                  <a:srgbClr val="6600CC"/>
                </a:solidFill>
              </a:rPr>
              <a:t> 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инверсия</a:t>
            </a:r>
          </a:p>
        </p:txBody>
      </p:sp>
      <p:graphicFrame>
        <p:nvGraphicFramePr>
          <p:cNvPr id="12356" name="Group 68"/>
          <p:cNvGraphicFramePr>
            <a:graphicFrameLocks noGrp="1"/>
          </p:cNvGraphicFramePr>
          <p:nvPr>
            <p:ph type="tbl" idx="1"/>
          </p:nvPr>
        </p:nvGraphicFramePr>
        <p:xfrm>
          <a:off x="4284663" y="1196975"/>
          <a:ext cx="4572000" cy="2376489"/>
        </p:xfrm>
        <a:graphic>
          <a:graphicData uri="http://schemas.openxmlformats.org/drawingml/2006/table">
            <a:tbl>
              <a:tblPr/>
              <a:tblGrid>
                <a:gridCol w="2235050"/>
                <a:gridCol w="2336950"/>
              </a:tblGrid>
              <a:tr h="7921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А(вход)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Ā</a:t>
                      </a:r>
                      <a:r>
                        <a:rPr kumimoji="0" lang="ru-RU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(выход)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3" name="Text Box 3"/>
          <p:cNvSpPr txBox="1">
            <a:spLocks noChangeArrowheads="1"/>
          </p:cNvSpPr>
          <p:nvPr/>
        </p:nvSpPr>
        <p:spPr bwMode="auto">
          <a:xfrm>
            <a:off x="1981200" y="2286000"/>
            <a:ext cx="1219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600" i="0">
                <a:solidFill>
                  <a:schemeClr val="accent2"/>
                </a:solidFill>
                <a:latin typeface="Times New Roman" pitchFamily="18" charset="0"/>
              </a:rPr>
              <a:t>НЕ</a:t>
            </a:r>
            <a:endParaRPr lang="ru-RU" sz="2400" i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404" name="Line 6"/>
          <p:cNvSpPr>
            <a:spLocks noChangeShapeType="1"/>
          </p:cNvSpPr>
          <p:nvPr/>
        </p:nvSpPr>
        <p:spPr bwMode="auto">
          <a:xfrm>
            <a:off x="1143000" y="2590800"/>
            <a:ext cx="7620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Text Box 8"/>
          <p:cNvSpPr txBox="1">
            <a:spLocks noChangeArrowheads="1"/>
          </p:cNvSpPr>
          <p:nvPr/>
        </p:nvSpPr>
        <p:spPr bwMode="auto">
          <a:xfrm>
            <a:off x="1143000" y="2057400"/>
            <a:ext cx="457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0">
                <a:solidFill>
                  <a:srgbClr val="FFFFCC"/>
                </a:solidFill>
                <a:latin typeface="Times New Roman" pitchFamily="18" charset="0"/>
              </a:rPr>
              <a:t>А</a:t>
            </a:r>
            <a:endParaRPr lang="ru-RU" sz="2400" b="1" i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6406" name="Text Box 9"/>
          <p:cNvSpPr txBox="1">
            <a:spLocks noChangeArrowheads="1"/>
          </p:cNvSpPr>
          <p:nvPr/>
        </p:nvSpPr>
        <p:spPr bwMode="auto">
          <a:xfrm>
            <a:off x="2971800" y="2057400"/>
            <a:ext cx="6096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600" i="0">
                <a:solidFill>
                  <a:srgbClr val="FFFFCC"/>
                </a:solidFill>
                <a:latin typeface="Times New Roman" pitchFamily="18" charset="0"/>
              </a:rPr>
              <a:t>А</a:t>
            </a:r>
            <a:endParaRPr lang="ru-RU" sz="2400" i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6407" name="Line 10"/>
          <p:cNvSpPr>
            <a:spLocks noChangeShapeType="1"/>
          </p:cNvSpPr>
          <p:nvPr/>
        </p:nvSpPr>
        <p:spPr bwMode="auto">
          <a:xfrm>
            <a:off x="3048000" y="2133600"/>
            <a:ext cx="304800" cy="0"/>
          </a:xfrm>
          <a:prstGeom prst="line">
            <a:avLst/>
          </a:prstGeom>
          <a:noFill/>
          <a:ln w="12700" cap="sq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Line 6"/>
          <p:cNvSpPr>
            <a:spLocks noChangeShapeType="1"/>
          </p:cNvSpPr>
          <p:nvPr/>
        </p:nvSpPr>
        <p:spPr bwMode="auto">
          <a:xfrm>
            <a:off x="2771775" y="2636838"/>
            <a:ext cx="762000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37063"/>
            <a:ext cx="8229600" cy="1143000"/>
          </a:xfr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lin ang="5400000" scaled="1"/>
          </a:gradFill>
          <a:ln w="76200" cmpd="tri">
            <a:solidFill>
              <a:srgbClr val="CCCCFF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6600CC"/>
                </a:solidFill>
              </a:rPr>
              <a:t>Логическое умножение </a:t>
            </a:r>
            <a:r>
              <a:rPr lang="ru-RU" sz="4000" dirty="0" smtClean="0">
                <a:solidFill>
                  <a:srgbClr val="6600CC"/>
                </a:solidFill>
              </a:rPr>
              <a:t>– операция </a:t>
            </a:r>
            <a:r>
              <a:rPr lang="ru-RU" sz="49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  <a:r>
              <a:rPr lang="ru-RU" sz="4900" dirty="0" smtClean="0">
                <a:solidFill>
                  <a:srgbClr val="6600CC"/>
                </a:solidFill>
              </a:rPr>
              <a:t> </a:t>
            </a:r>
            <a:r>
              <a:rPr lang="ru-RU" sz="4000" dirty="0" smtClean="0">
                <a:solidFill>
                  <a:srgbClr val="6600CC"/>
                </a:solidFill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конъюнкция</a:t>
            </a:r>
            <a:endParaRPr lang="ru-RU" sz="48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55" name="Group 143"/>
          <p:cNvGraphicFramePr>
            <a:graphicFrameLocks noGrp="1"/>
          </p:cNvGraphicFramePr>
          <p:nvPr>
            <p:ph type="tbl" idx="1"/>
          </p:nvPr>
        </p:nvGraphicFramePr>
        <p:xfrm>
          <a:off x="4175125" y="981075"/>
          <a:ext cx="4968922" cy="2743200"/>
        </p:xfrm>
        <a:graphic>
          <a:graphicData uri="http://schemas.openxmlformats.org/drawingml/2006/table">
            <a:tbl>
              <a:tblPr/>
              <a:tblGrid>
                <a:gridCol w="1512887"/>
                <a:gridCol w="1534798"/>
                <a:gridCol w="1921237"/>
              </a:tblGrid>
              <a:tr h="4667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А(вход)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В(вход)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С(выход)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38" name="Group 12"/>
          <p:cNvGrpSpPr>
            <a:grpSpLocks/>
          </p:cNvGrpSpPr>
          <p:nvPr/>
        </p:nvGrpSpPr>
        <p:grpSpPr bwMode="auto">
          <a:xfrm>
            <a:off x="179388" y="1628775"/>
            <a:ext cx="3657600" cy="1828800"/>
            <a:chOff x="624" y="1104"/>
            <a:chExt cx="2304" cy="1152"/>
          </a:xfrm>
        </p:grpSpPr>
        <p:sp>
          <p:nvSpPr>
            <p:cNvPr id="17443" name="Rectangle 3"/>
            <p:cNvSpPr>
              <a:spLocks noChangeArrowheads="1"/>
            </p:cNvSpPr>
            <p:nvPr/>
          </p:nvSpPr>
          <p:spPr bwMode="auto">
            <a:xfrm>
              <a:off x="1344" y="1200"/>
              <a:ext cx="864" cy="105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50000">
                  <a:srgbClr val="FFFFCC"/>
                </a:gs>
                <a:gs pos="100000">
                  <a:srgbClr val="CCCCFF"/>
                </a:gs>
              </a:gsLst>
              <a:lin ang="2700000" scaled="1"/>
            </a:gradFill>
            <a:ln w="381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536" y="1488"/>
              <a:ext cx="480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5400" b="1" i="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</a:t>
              </a:r>
              <a:endParaRPr lang="ru-RU" sz="2400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7445" name="Line 7"/>
            <p:cNvSpPr>
              <a:spLocks noChangeShapeType="1"/>
            </p:cNvSpPr>
            <p:nvPr/>
          </p:nvSpPr>
          <p:spPr bwMode="auto">
            <a:xfrm>
              <a:off x="2208" y="1728"/>
              <a:ext cx="720" cy="0"/>
            </a:xfrm>
            <a:prstGeom prst="line">
              <a:avLst/>
            </a:prstGeom>
            <a:noFill/>
            <a:ln w="12700" cap="sq">
              <a:solidFill>
                <a:srgbClr val="CCCCFF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6" name="Text Box 8"/>
            <p:cNvSpPr txBox="1">
              <a:spLocks noChangeArrowheads="1"/>
            </p:cNvSpPr>
            <p:nvPr/>
          </p:nvSpPr>
          <p:spPr bwMode="auto">
            <a:xfrm>
              <a:off x="672" y="1104"/>
              <a:ext cx="336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i="0">
                  <a:solidFill>
                    <a:srgbClr val="FFFFCC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7447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43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i="0">
                  <a:solidFill>
                    <a:srgbClr val="FFFFCC"/>
                  </a:solidFill>
                  <a:latin typeface="Times New Roman" pitchFamily="18" charset="0"/>
                </a:rPr>
                <a:t>В</a:t>
              </a:r>
              <a:endParaRPr lang="ru-RU" sz="3200" i="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17448" name="Text Box 10"/>
            <p:cNvSpPr txBox="1">
              <a:spLocks noChangeArrowheads="1"/>
            </p:cNvSpPr>
            <p:nvPr/>
          </p:nvSpPr>
          <p:spPr bwMode="auto">
            <a:xfrm>
              <a:off x="2400" y="1344"/>
              <a:ext cx="384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i="0">
                  <a:solidFill>
                    <a:srgbClr val="FFFFCC"/>
                  </a:solidFill>
                  <a:latin typeface="Times New Roman" pitchFamily="18" charset="0"/>
                </a:rPr>
                <a:t>С</a:t>
              </a:r>
            </a:p>
          </p:txBody>
        </p:sp>
      </p:grpSp>
      <p:sp>
        <p:nvSpPr>
          <p:cNvPr id="17439" name="Text Box 13"/>
          <p:cNvSpPr txBox="1">
            <a:spLocks noChangeArrowheads="1"/>
          </p:cNvSpPr>
          <p:nvPr/>
        </p:nvSpPr>
        <p:spPr bwMode="auto">
          <a:xfrm>
            <a:off x="395288" y="476250"/>
            <a:ext cx="2987675" cy="922338"/>
          </a:xfrm>
          <a:prstGeom prst="rect">
            <a:avLst/>
          </a:prstGeom>
          <a:noFill/>
          <a:ln w="12700" cap="sq">
            <a:solidFill>
              <a:srgbClr val="CCCC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 i="0">
                <a:solidFill>
                  <a:srgbClr val="FFFF00"/>
                </a:solidFill>
                <a:latin typeface="Times New Roman" pitchFamily="18" charset="0"/>
              </a:rPr>
              <a:t>C=A&amp;B</a:t>
            </a:r>
            <a:endParaRPr lang="ru-RU" sz="5400" b="1" i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7440" name="Line 6"/>
          <p:cNvSpPr>
            <a:spLocks noChangeShapeType="1"/>
          </p:cNvSpPr>
          <p:nvPr/>
        </p:nvSpPr>
        <p:spPr bwMode="auto">
          <a:xfrm>
            <a:off x="179388" y="2205038"/>
            <a:ext cx="1152525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1" name="Line 6"/>
          <p:cNvSpPr>
            <a:spLocks noChangeShapeType="1"/>
          </p:cNvSpPr>
          <p:nvPr/>
        </p:nvSpPr>
        <p:spPr bwMode="auto">
          <a:xfrm>
            <a:off x="179388" y="3141663"/>
            <a:ext cx="1152525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42" name="Line 6"/>
          <p:cNvSpPr>
            <a:spLocks noChangeShapeType="1"/>
          </p:cNvSpPr>
          <p:nvPr/>
        </p:nvSpPr>
        <p:spPr bwMode="auto">
          <a:xfrm>
            <a:off x="2771775" y="2636838"/>
            <a:ext cx="1152525" cy="0"/>
          </a:xfrm>
          <a:prstGeom prst="line">
            <a:avLst/>
          </a:prstGeom>
          <a:noFill/>
          <a:ln w="38100" cap="sq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221163"/>
            <a:ext cx="8686800" cy="1143000"/>
          </a:xfr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lin ang="5400000" scaled="1"/>
          </a:gradFill>
          <a:ln w="76200" cmpd="tri">
            <a:solidFill>
              <a:srgbClr val="CCCCFF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6600CC"/>
                </a:solidFill>
              </a:rPr>
              <a:t>Логическое сложение</a:t>
            </a:r>
            <a:r>
              <a:rPr lang="ru-RU" sz="4000" dirty="0" smtClean="0">
                <a:solidFill>
                  <a:srgbClr val="6600CC"/>
                </a:solidFill>
              </a:rPr>
              <a:t> - операция </a:t>
            </a:r>
            <a:r>
              <a:rPr lang="ru-RU" sz="4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ИЛИ</a:t>
            </a:r>
            <a:r>
              <a:rPr lang="ru-RU" sz="4000" dirty="0" smtClean="0">
                <a:solidFill>
                  <a:srgbClr val="6600CC"/>
                </a:solidFill>
              </a:rPr>
              <a:t> </a:t>
            </a:r>
            <a:r>
              <a:rPr lang="ru-RU" sz="4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дизъюнкция</a:t>
            </a:r>
            <a:endParaRPr lang="ru-RU" sz="48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4476" name="Group 140"/>
          <p:cNvGraphicFramePr>
            <a:graphicFrameLocks noGrp="1"/>
          </p:cNvGraphicFramePr>
          <p:nvPr>
            <p:ph type="tbl" idx="1"/>
          </p:nvPr>
        </p:nvGraphicFramePr>
        <p:xfrm>
          <a:off x="3851275" y="692150"/>
          <a:ext cx="5041900" cy="2743200"/>
        </p:xfrm>
        <a:graphic>
          <a:graphicData uri="http://schemas.openxmlformats.org/drawingml/2006/table">
            <a:tbl>
              <a:tblPr/>
              <a:tblGrid>
                <a:gridCol w="1592711"/>
                <a:gridCol w="1614909"/>
                <a:gridCol w="1833560"/>
              </a:tblGrid>
              <a:tr h="476632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А(вход)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В(вход)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С(выход)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2" name="Line 6"/>
          <p:cNvSpPr>
            <a:spLocks noChangeShapeType="1"/>
          </p:cNvSpPr>
          <p:nvPr/>
        </p:nvSpPr>
        <p:spPr bwMode="auto">
          <a:xfrm>
            <a:off x="990600" y="2286000"/>
            <a:ext cx="1143000" cy="0"/>
          </a:xfrm>
          <a:prstGeom prst="line">
            <a:avLst/>
          </a:prstGeom>
          <a:noFill/>
          <a:ln w="12700" cap="sq">
            <a:solidFill>
              <a:srgbClr val="CCCCFF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Line 7"/>
          <p:cNvSpPr>
            <a:spLocks noChangeShapeType="1"/>
          </p:cNvSpPr>
          <p:nvPr/>
        </p:nvSpPr>
        <p:spPr bwMode="auto">
          <a:xfrm>
            <a:off x="990600" y="3200400"/>
            <a:ext cx="1143000" cy="0"/>
          </a:xfrm>
          <a:prstGeom prst="line">
            <a:avLst/>
          </a:prstGeom>
          <a:noFill/>
          <a:ln w="12700" cap="sq">
            <a:solidFill>
              <a:srgbClr val="CCCCFF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Text Box 13"/>
          <p:cNvSpPr txBox="1">
            <a:spLocks noChangeArrowheads="1"/>
          </p:cNvSpPr>
          <p:nvPr/>
        </p:nvSpPr>
        <p:spPr bwMode="auto">
          <a:xfrm>
            <a:off x="395288" y="549275"/>
            <a:ext cx="2808287" cy="10144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 i="0">
                <a:solidFill>
                  <a:srgbClr val="FFFF00"/>
                </a:solidFill>
                <a:latin typeface="Times New Roman" pitchFamily="18" charset="0"/>
              </a:rPr>
              <a:t>C=A</a:t>
            </a:r>
            <a:r>
              <a:rPr lang="ar-SA" sz="6000" b="1" i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۷</a:t>
            </a:r>
            <a:r>
              <a:rPr lang="en-US" sz="6000" b="1" i="0">
                <a:solidFill>
                  <a:srgbClr val="FFFF00"/>
                </a:solidFill>
                <a:latin typeface="Times New Roman" pitchFamily="18" charset="0"/>
              </a:rPr>
              <a:t>B</a:t>
            </a:r>
            <a:endParaRPr lang="ru-RU" sz="6000" b="1" i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18465" name="Группа 17"/>
          <p:cNvGrpSpPr>
            <a:grpSpLocks/>
          </p:cNvGrpSpPr>
          <p:nvPr/>
        </p:nvGrpSpPr>
        <p:grpSpPr bwMode="auto">
          <a:xfrm>
            <a:off x="0" y="1557338"/>
            <a:ext cx="3744913" cy="1828800"/>
            <a:chOff x="971550" y="1752600"/>
            <a:chExt cx="3744913" cy="1828800"/>
          </a:xfrm>
        </p:grpSpPr>
        <p:sp>
          <p:nvSpPr>
            <p:cNvPr id="18466" name="Rectangle 4"/>
            <p:cNvSpPr>
              <a:spLocks noChangeArrowheads="1"/>
            </p:cNvSpPr>
            <p:nvPr/>
          </p:nvSpPr>
          <p:spPr bwMode="auto">
            <a:xfrm>
              <a:off x="2133600" y="1905000"/>
              <a:ext cx="1371600" cy="1676400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50000">
                  <a:srgbClr val="FFFFCC"/>
                </a:gs>
                <a:gs pos="100000">
                  <a:srgbClr val="CCCCFF"/>
                </a:gs>
              </a:gsLst>
              <a:lin ang="2700000" scaled="1"/>
            </a:gradFill>
            <a:ln w="381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447800" cy="70167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4000" b="1" i="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ИЛИ</a:t>
              </a:r>
              <a:endParaRPr lang="ru-RU" sz="2400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68" name="Text Box 9"/>
            <p:cNvSpPr txBox="1">
              <a:spLocks noChangeArrowheads="1"/>
            </p:cNvSpPr>
            <p:nvPr/>
          </p:nvSpPr>
          <p:spPr bwMode="auto">
            <a:xfrm>
              <a:off x="1066800" y="1752600"/>
              <a:ext cx="533400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i="0">
                  <a:solidFill>
                    <a:srgbClr val="FFFFCC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18469" name="Text Box 10"/>
            <p:cNvSpPr txBox="1">
              <a:spLocks noChangeArrowheads="1"/>
            </p:cNvSpPr>
            <p:nvPr/>
          </p:nvSpPr>
          <p:spPr bwMode="auto">
            <a:xfrm>
              <a:off x="990600" y="2590800"/>
              <a:ext cx="685800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i="0">
                  <a:solidFill>
                    <a:srgbClr val="FFFFCC"/>
                  </a:solidFill>
                  <a:latin typeface="Times New Roman" pitchFamily="18" charset="0"/>
                </a:rPr>
                <a:t>В</a:t>
              </a:r>
              <a:endParaRPr lang="ru-RU" sz="3200" i="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18470" name="Text Box 11"/>
            <p:cNvSpPr txBox="1">
              <a:spLocks noChangeArrowheads="1"/>
            </p:cNvSpPr>
            <p:nvPr/>
          </p:nvSpPr>
          <p:spPr bwMode="auto">
            <a:xfrm>
              <a:off x="3810000" y="2133600"/>
              <a:ext cx="609600" cy="6413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i="0">
                  <a:solidFill>
                    <a:srgbClr val="FFFFCC"/>
                  </a:solidFill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18471" name="Line 6"/>
            <p:cNvSpPr>
              <a:spLocks noChangeShapeType="1"/>
            </p:cNvSpPr>
            <p:nvPr/>
          </p:nvSpPr>
          <p:spPr bwMode="auto">
            <a:xfrm>
              <a:off x="971550" y="2276475"/>
              <a:ext cx="1152525" cy="0"/>
            </a:xfrm>
            <a:prstGeom prst="line">
              <a:avLst/>
            </a:prstGeom>
            <a:noFill/>
            <a:ln w="38100" cap="sq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Line 6"/>
            <p:cNvSpPr>
              <a:spLocks noChangeShapeType="1"/>
            </p:cNvSpPr>
            <p:nvPr/>
          </p:nvSpPr>
          <p:spPr bwMode="auto">
            <a:xfrm>
              <a:off x="971550" y="3213100"/>
              <a:ext cx="1152525" cy="0"/>
            </a:xfrm>
            <a:prstGeom prst="line">
              <a:avLst/>
            </a:prstGeom>
            <a:noFill/>
            <a:ln w="38100" cap="sq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Line 6"/>
            <p:cNvSpPr>
              <a:spLocks noChangeShapeType="1"/>
            </p:cNvSpPr>
            <p:nvPr/>
          </p:nvSpPr>
          <p:spPr bwMode="auto">
            <a:xfrm>
              <a:off x="3563938" y="2781300"/>
              <a:ext cx="1152525" cy="0"/>
            </a:xfrm>
            <a:prstGeom prst="line">
              <a:avLst/>
            </a:prstGeom>
            <a:noFill/>
            <a:ln w="38100" cap="sq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132856"/>
            <a:ext cx="8497887" cy="3673475"/>
          </a:xfrm>
          <a:gradFill flip="none" rotWithShape="1">
            <a:gsLst>
              <a:gs pos="4500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  <a:tileRect/>
          </a:gradFill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600" b="1" i="1" dirty="0" smtClean="0">
                <a:solidFill>
                  <a:schemeClr val="bg1"/>
                </a:solidFill>
              </a:rPr>
              <a:t>Каждое составное высказывание можно выразить в виде формулы (логического выражения), в которую входят логические переменные, обозначающие высказывания, и знаки логических операций, обозначающие </a:t>
            </a:r>
            <a:r>
              <a:rPr lang="ru-RU" sz="3900" b="1" i="1" kern="10" dirty="0" smtClean="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accent1">
                      <a:alpha val="79999"/>
                    </a:schemeClr>
                  </a:outerShdw>
                </a:effectLst>
                <a:latin typeface="Georgia"/>
                <a:cs typeface="Arial" charset="0"/>
              </a:rPr>
              <a:t>логические функции.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34536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accent1">
                      <a:alpha val="79999"/>
                    </a:schemeClr>
                  </a:outerShdw>
                </a:effectLst>
                <a:latin typeface="Georgia"/>
              </a:rPr>
              <a:t>Логические</a:t>
            </a:r>
          </a:p>
          <a:p>
            <a:pPr algn="ctr"/>
            <a:r>
              <a:rPr lang="ru-RU" sz="3600" b="1" kern="1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accent1">
                      <a:alpha val="79999"/>
                    </a:schemeClr>
                  </a:outerShdw>
                </a:effectLst>
                <a:latin typeface="Georgia"/>
              </a:rPr>
              <a:t> выражения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 rot="-5400000">
            <a:off x="-1976438" y="1976438"/>
            <a:ext cx="4968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chemeClr val="bg1"/>
                </a:solidFill>
              </a:rPr>
              <a:t>Ресурсы: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900113" y="0"/>
            <a:ext cx="824388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http://metod-kopilka.ru</a:t>
            </a:r>
            <a:endParaRPr lang="ru-RU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www.zavuch.info/component/mtree/nachal/okrnach/nachokrurok </a:t>
            </a:r>
            <a:endParaRPr lang="ru-RU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nto.immpu.sgu.ru/sites/default/files/3/__12697.pdf </a:t>
            </a:r>
            <a:endParaRPr lang="ru-RU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exsolver.narod.ru/Books/Other/Logica/c53.html </a:t>
            </a:r>
            <a:endParaRPr lang="ru-RU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www.twirpx.com/files/pedagogics/common/</a:t>
            </a:r>
            <a:endParaRPr lang="ru-RU" sz="2800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  <a:p>
            <a:endParaRPr lang="ru-RU" sz="2800">
              <a:solidFill>
                <a:schemeClr val="bg1"/>
              </a:solidFill>
            </a:endParaRPr>
          </a:p>
          <a:p>
            <a:r>
              <a:rPr lang="ru-RU" sz="2800">
                <a:solidFill>
                  <a:schemeClr val="bg1"/>
                </a:solidFill>
              </a:rPr>
              <a:t>Учебник  «Информатика 8 класс»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 И. Садыгов, Р. Махмудзаде, Н. Исаева</a:t>
            </a:r>
            <a:r>
              <a:rPr lang="en-US" sz="2800">
                <a:solidFill>
                  <a:schemeClr val="bg1"/>
                </a:solidFill>
              </a:rPr>
              <a:t> 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Aga\Desktop\prezentaciya k uroku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684213" y="908050"/>
            <a:ext cx="7848600" cy="27368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b="1" kern="10">
                <a:ln w="9525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FF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accent1">
                      <a:alpha val="79999"/>
                    </a:schemeClr>
                  </a:outerShdw>
                </a:effectLst>
                <a:latin typeface="Georgia"/>
              </a:rPr>
              <a:t>Алгебра логики</a:t>
            </a:r>
          </a:p>
        </p:txBody>
      </p:sp>
      <p:pic>
        <p:nvPicPr>
          <p:cNvPr id="3076" name="Picture 7" descr="j02875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077818">
            <a:off x="200819" y="3963194"/>
            <a:ext cx="30432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438" y="1125538"/>
            <a:ext cx="46894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Цели:</a:t>
            </a:r>
            <a:endParaRPr lang="ru-RU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3384376"/>
          </a:xfrm>
          <a:gradFill flip="none" rotWithShape="1">
            <a:gsLst>
              <a:gs pos="7200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Немного об истории логики.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Дать определение логики как науки.</a:t>
            </a: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Сформулировать основные формы мышления.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Разобрать какие  базовые логические операции существуют?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Привить навыки логически рассуждать.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Записать в тетрадь основные понятия</a:t>
            </a:r>
            <a:r>
              <a:rPr lang="ru-RU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349500"/>
            <a:ext cx="20526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827088" y="260350"/>
            <a:ext cx="7056437" cy="5349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000072"/>
                </a:solidFill>
              </a:rPr>
              <a:t>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 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rgbClr val="FFCCCC"/>
                </a:solidFill>
              </a:rPr>
              <a:t>формальная логика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bg1">
                    <a:lumMod val="95000"/>
                  </a:schemeClr>
                </a:solidFill>
              </a:rPr>
              <a:t> Основатель – Аристотель</a:t>
            </a:r>
            <a:br>
              <a:rPr lang="ru-RU" sz="36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     </a:t>
            </a:r>
            <a:r>
              <a:rPr lang="ru-RU" sz="3600" b="1" dirty="0">
                <a:solidFill>
                  <a:schemeClr val="bg1">
                    <a:lumMod val="95000"/>
                  </a:schemeClr>
                </a:solidFill>
              </a:rPr>
              <a:t>(384 -322гг. до н.э. )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3600" b="1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chemeClr val="bg1">
                    <a:lumMod val="95000"/>
                  </a:schemeClr>
                </a:solidFill>
              </a:rPr>
              <a:t>Ввёл основные формулы абстрактного мышления 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138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0575"/>
            <a:ext cx="3475038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6838" y="0"/>
            <a:ext cx="7777162" cy="41036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800" b="1" i="1" smtClean="0">
                <a:solidFill>
                  <a:srgbClr val="FFFF00"/>
                </a:solidFill>
              </a:rPr>
              <a:t>				</a:t>
            </a:r>
            <a:r>
              <a:rPr lang="ru-RU" sz="4800" b="1" i="1" smtClean="0">
                <a:solidFill>
                  <a:srgbClr val="FFFF00"/>
                </a:solidFill>
              </a:rPr>
              <a:t>2 этап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i="1" smtClean="0">
                <a:solidFill>
                  <a:srgbClr val="FFCCCC"/>
                </a:solidFill>
              </a:rPr>
              <a:t>		</a:t>
            </a:r>
            <a:r>
              <a:rPr lang="ru-RU" sz="4000" b="1" i="1" smtClean="0">
                <a:solidFill>
                  <a:srgbClr val="FFCCCC"/>
                </a:solidFill>
              </a:rPr>
              <a:t>математическая логика </a:t>
            </a:r>
            <a:endParaRPr lang="en-US" sz="4000" b="1" i="1" smtClean="0">
              <a:solidFill>
                <a:srgbClr val="FFCC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chemeClr val="bg1"/>
                </a:solidFill>
              </a:rPr>
              <a:t>		</a:t>
            </a:r>
            <a:r>
              <a:rPr lang="ru-RU" sz="3600" b="1" i="1" smtClean="0">
                <a:solidFill>
                  <a:schemeClr val="bg1"/>
                </a:solidFill>
              </a:rPr>
              <a:t>Основатель – немецкий ученый</a:t>
            </a:r>
            <a:endParaRPr lang="en-US" sz="3600" b="1" i="1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chemeClr val="bg1"/>
                </a:solidFill>
              </a:rPr>
              <a:t>      </a:t>
            </a:r>
            <a:r>
              <a:rPr lang="ru-RU" sz="3600" b="1" i="1" smtClean="0">
                <a:solidFill>
                  <a:schemeClr val="bg1"/>
                </a:solidFill>
              </a:rPr>
              <a:t> и</a:t>
            </a:r>
            <a:r>
              <a:rPr lang="en-US" sz="3600" b="1" i="1" smtClean="0">
                <a:solidFill>
                  <a:schemeClr val="bg1"/>
                </a:solidFill>
              </a:rPr>
              <a:t> </a:t>
            </a:r>
            <a:r>
              <a:rPr lang="ru-RU" sz="3600" b="1" i="1" smtClean="0">
                <a:solidFill>
                  <a:schemeClr val="bg1"/>
                </a:solidFill>
              </a:rPr>
              <a:t>философ  Лейбниц(1642 -1716),</a:t>
            </a:r>
            <a:br>
              <a:rPr lang="ru-RU" sz="3600" b="1" i="1" smtClean="0">
                <a:solidFill>
                  <a:schemeClr val="bg1"/>
                </a:solidFill>
              </a:rPr>
            </a:br>
            <a:r>
              <a:rPr lang="ru-RU" sz="3600" b="1" i="1" smtClean="0">
                <a:solidFill>
                  <a:schemeClr val="bg1"/>
                </a:solidFill>
              </a:rPr>
              <a:t> </a:t>
            </a:r>
            <a:r>
              <a:rPr lang="en-US" sz="3600" b="1" i="1" smtClean="0">
                <a:solidFill>
                  <a:schemeClr val="bg1"/>
                </a:solidFill>
              </a:rPr>
              <a:t> </a:t>
            </a:r>
            <a:r>
              <a:rPr lang="ru-RU" sz="3600" b="1" i="1" smtClean="0">
                <a:solidFill>
                  <a:schemeClr val="bg1"/>
                </a:solidFill>
              </a:rPr>
              <a:t> предпринял попытку логических </a:t>
            </a:r>
            <a:r>
              <a:rPr lang="en-US" sz="3600" b="1" i="1" smtClean="0">
                <a:solidFill>
                  <a:schemeClr val="bg1"/>
                </a:solidFill>
              </a:rPr>
              <a:t>     			   </a:t>
            </a:r>
            <a:r>
              <a:rPr lang="ru-RU" sz="3600" b="1" i="1" smtClean="0">
                <a:solidFill>
                  <a:schemeClr val="bg1"/>
                </a:solidFill>
              </a:rPr>
              <a:t>вычислений.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2997200"/>
            <a:ext cx="3508376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0"/>
            <a:ext cx="8316912" cy="42497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i="1" smtClean="0">
                <a:solidFill>
                  <a:schemeClr val="bg1"/>
                </a:solidFill>
              </a:rPr>
              <a:t>		</a:t>
            </a:r>
            <a:r>
              <a:rPr lang="ru-RU" sz="4400" b="1" i="1" smtClean="0">
                <a:solidFill>
                  <a:schemeClr val="tx2"/>
                </a:solidFill>
              </a:rPr>
              <a:t>	</a:t>
            </a:r>
            <a:r>
              <a:rPr lang="en-US" sz="4400" b="1" i="1" smtClean="0">
                <a:solidFill>
                  <a:schemeClr val="tx2"/>
                </a:solidFill>
              </a:rPr>
              <a:t>                        </a:t>
            </a:r>
            <a:r>
              <a:rPr lang="ru-RU" sz="4400" b="1" i="1" u="sng" smtClean="0">
                <a:solidFill>
                  <a:srgbClr val="FFFF99"/>
                </a:solidFill>
              </a:rPr>
              <a:t>3 этап </a:t>
            </a:r>
            <a:endParaRPr lang="ru-RU" sz="3600" b="1" i="1" u="sng" smtClean="0">
              <a:solidFill>
                <a:srgbClr val="FFFF99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>
                <a:solidFill>
                  <a:schemeClr val="bg1"/>
                </a:solidFill>
              </a:rPr>
              <a:t>              </a:t>
            </a:r>
            <a:r>
              <a:rPr lang="en-US" sz="3600" b="1" i="1" smtClean="0">
                <a:solidFill>
                  <a:schemeClr val="bg1"/>
                </a:solidFill>
              </a:rPr>
              <a:t>       </a:t>
            </a:r>
            <a:r>
              <a:rPr lang="ru-RU" sz="3600" b="1" i="1" smtClean="0">
                <a:solidFill>
                  <a:srgbClr val="FFFF00"/>
                </a:solidFill>
              </a:rPr>
              <a:t>Алгебра высказываний</a:t>
            </a:r>
            <a:br>
              <a:rPr lang="ru-RU" sz="3600" b="1" i="1" smtClean="0">
                <a:solidFill>
                  <a:srgbClr val="FFFF00"/>
                </a:solidFill>
              </a:rPr>
            </a:br>
            <a:r>
              <a:rPr lang="ru-RU" sz="3600" b="1" i="1" smtClean="0">
                <a:solidFill>
                  <a:srgbClr val="FFFF00"/>
                </a:solidFill>
              </a:rPr>
              <a:t>                 </a:t>
            </a:r>
            <a:r>
              <a:rPr lang="ru-RU" sz="2800" b="1" i="1" smtClean="0">
                <a:solidFill>
                  <a:srgbClr val="FFFF00"/>
                </a:solidFill>
              </a:rPr>
              <a:t>(Булева алгебра)</a:t>
            </a:r>
            <a:r>
              <a:rPr lang="ru-RU" sz="3600" b="1" i="1" smtClean="0">
                <a:solidFill>
                  <a:srgbClr val="FFFF00"/>
                </a:solidFill>
              </a:rPr>
              <a:t>                      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bg1"/>
                </a:solidFill>
              </a:rPr>
              <a:t>          Основатель – английский математик         </a:t>
            </a:r>
            <a:br>
              <a:rPr lang="ru-RU" b="1" i="1" smtClean="0">
                <a:solidFill>
                  <a:schemeClr val="bg1"/>
                </a:solidFill>
              </a:rPr>
            </a:br>
            <a:r>
              <a:rPr lang="ru-RU" b="1" i="1" smtClean="0">
                <a:solidFill>
                  <a:schemeClr val="bg1"/>
                </a:solidFill>
              </a:rPr>
              <a:t>  Джордж Буль(1815 – 1864),ввёл алфавит,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chemeClr val="bg1"/>
                </a:solidFill>
              </a:rPr>
              <a:t>    		</a:t>
            </a:r>
            <a:r>
              <a:rPr lang="ru-RU" b="1" i="1" smtClean="0">
                <a:solidFill>
                  <a:schemeClr val="bg1"/>
                </a:solidFill>
              </a:rPr>
              <a:t>орфографию и грамматику</a:t>
            </a:r>
            <a:endParaRPr lang="en-US" b="1" i="1" smtClean="0">
              <a:solidFill>
                <a:schemeClr val="bg1"/>
              </a:solidFill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bg1"/>
                </a:solidFill>
              </a:rPr>
              <a:t> </a:t>
            </a:r>
            <a:r>
              <a:rPr lang="en-US" b="1" i="1" smtClean="0">
                <a:solidFill>
                  <a:schemeClr val="bg1"/>
                </a:solidFill>
              </a:rPr>
              <a:t>			</a:t>
            </a:r>
            <a:r>
              <a:rPr lang="ru-RU" b="1" i="1" smtClean="0">
                <a:solidFill>
                  <a:schemeClr val="bg1"/>
                </a:solidFill>
              </a:rPr>
              <a:t>для</a:t>
            </a:r>
            <a:r>
              <a:rPr lang="en-US" b="1" i="1" smtClean="0">
                <a:solidFill>
                  <a:schemeClr val="bg1"/>
                </a:solidFill>
              </a:rPr>
              <a:t> </a:t>
            </a:r>
            <a:r>
              <a:rPr lang="ru-RU" b="1" i="1" smtClean="0">
                <a:solidFill>
                  <a:schemeClr val="bg1"/>
                </a:solidFill>
              </a:rPr>
              <a:t>математической логики.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0" y="0"/>
            <a:ext cx="9144000" cy="3786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FFFF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3000" b="1">
                <a:solidFill>
                  <a:srgbClr val="FFFF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самым впечатляющим</a:t>
            </a:r>
          </a:p>
          <a:p>
            <a:pPr algn="ctr" eaLnBrk="0" hangingPunct="0"/>
            <a:r>
              <a:rPr lang="ru-RU" sz="3000" b="1">
                <a:solidFill>
                  <a:srgbClr val="FFFF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человеческого интеллекта является способность принимать правильные решения в условиях неполной</a:t>
            </a:r>
            <a:r>
              <a:rPr lang="en-US" sz="3000" b="1">
                <a:solidFill>
                  <a:srgbClr val="FFFF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000" b="1">
                <a:solidFill>
                  <a:srgbClr val="FFFF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нечеткой информации. </a:t>
            </a:r>
          </a:p>
          <a:p>
            <a:pPr algn="ctr" eaLnBrk="0" hangingPunct="0"/>
            <a:r>
              <a:rPr lang="ru-RU" sz="3000" b="1">
                <a:solidFill>
                  <a:srgbClr val="FFFF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Построение моделей приближенных размышлений человека и использование их в компьютерных системах представляет сегодня одну из важнейших проблем науки. </a:t>
            </a: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05064"/>
            <a:ext cx="4152900" cy="2636912"/>
          </a:xfrm>
          <a:prstGeom prst="rect">
            <a:avLst/>
          </a:prstGeom>
          <a:noFill/>
          <a:ln w="107950"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 type="none" w="sm" len="sm"/>
            <a:tailEnd type="none" w="sm" len="sm"/>
          </a:ln>
        </p:spPr>
      </p:pic>
      <p:pic>
        <p:nvPicPr>
          <p:cNvPr id="71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05064"/>
            <a:ext cx="2880320" cy="1818456"/>
          </a:xfrm>
          <a:prstGeom prst="rect">
            <a:avLst/>
          </a:prstGeom>
          <a:noFill/>
          <a:ln w="104775" cap="sq" cmpd="thinThick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FFFFFF">
                <a:alpha val="0"/>
              </a:srgb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2348880"/>
            <a:ext cx="6551712" cy="3539430"/>
          </a:xfrm>
          <a:prstGeom prst="rect">
            <a:avLst/>
          </a:prstGeom>
          <a:gradFill flip="none" rotWithShape="1">
            <a:gsLst>
              <a:gs pos="40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 нечеткой л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огики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были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заложены в конце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60-х лет </a:t>
            </a:r>
          </a:p>
          <a:p>
            <a:pPr algn="ctr" eaLnBrk="0" hangingPunct="0">
              <a:defRPr/>
            </a:pP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работах всемир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но-известного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математика,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азербайджанского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происхож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дения </a:t>
            </a:r>
            <a:r>
              <a:rPr lang="ru-RU" sz="32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Лютфи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Заде. </a:t>
            </a:r>
          </a:p>
          <a:p>
            <a:pPr algn="ctr" eaLnBrk="0" hangingPunct="0"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родился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Баку, Азербайджан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февраля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l92l года.</a:t>
            </a: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8275" y="2060575"/>
            <a:ext cx="2625725" cy="3816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9223" name="Прямоугольник 3"/>
          <p:cNvSpPr>
            <a:spLocks noChangeArrowheads="1"/>
          </p:cNvSpPr>
          <p:nvPr/>
        </p:nvSpPr>
        <p:spPr bwMode="auto">
          <a:xfrm>
            <a:off x="468313" y="0"/>
            <a:ext cx="83153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sz="4000">
                <a:solidFill>
                  <a:srgbClr val="FFFF00"/>
                </a:solidFill>
              </a:rPr>
              <a:t> «</a:t>
            </a:r>
            <a:r>
              <a:rPr lang="ru-RU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протяжении всей жизни моя первая любовь - наука и техника»  Лютфи Заде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Users\Aga\Desktop\prezentaciya k uroku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944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Логика</a:t>
            </a: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</a:rPr>
              <a:t> - это наука о формах и способах мышления.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8313" y="3500438"/>
            <a:ext cx="5040312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Понятие;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Высказывание;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Умозаключение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2420938"/>
            <a:ext cx="8929688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u="sng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Основные формы мышления: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381</Words>
  <Application>Microsoft Office PowerPoint</Application>
  <PresentationFormat>Экран (4:3)</PresentationFormat>
  <Paragraphs>136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Wingdings 2</vt:lpstr>
      <vt:lpstr>Wingdings</vt:lpstr>
      <vt:lpstr>Century Schoolbook</vt:lpstr>
      <vt:lpstr>Тема Office</vt:lpstr>
      <vt:lpstr>На каких  трех «китах»  держится информатика?  </vt:lpstr>
      <vt:lpstr>Слайд 2</vt:lpstr>
      <vt:lpstr>Цели:</vt:lpstr>
      <vt:lpstr>Слайд 4</vt:lpstr>
      <vt:lpstr>Слайд 5</vt:lpstr>
      <vt:lpstr>Слайд 6</vt:lpstr>
      <vt:lpstr>Слайд 7</vt:lpstr>
      <vt:lpstr>Слайд 8</vt:lpstr>
      <vt:lpstr>Логика - это наука о формах и способах мышления.</vt:lpstr>
      <vt:lpstr>Слайд 10</vt:lpstr>
      <vt:lpstr>Слайд 11</vt:lpstr>
      <vt:lpstr>Слайд 12</vt:lpstr>
      <vt:lpstr>Слайд 13</vt:lpstr>
      <vt:lpstr>Для образования новых высказываний используются базовые логические операции:</vt:lpstr>
      <vt:lpstr>Логическое отрицание -операция НЕ  инверсия</vt:lpstr>
      <vt:lpstr>Логическое умножение – операция И  конъюнкция</vt:lpstr>
      <vt:lpstr>Логическое сложение - операция ИЛИ дизъюнкция</vt:lpstr>
      <vt:lpstr>Слайд 18</vt:lpstr>
      <vt:lpstr>Слайд 19</vt:lpstr>
    </vt:vector>
  </TitlesOfParts>
  <Company>Sampur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логики</dc:title>
  <dc:creator>Administrator</dc:creator>
  <cp:lastModifiedBy>User</cp:lastModifiedBy>
  <cp:revision>64</cp:revision>
  <dcterms:created xsi:type="dcterms:W3CDTF">2003-11-20T08:35:52Z</dcterms:created>
  <dcterms:modified xsi:type="dcterms:W3CDTF">2015-03-30T19:26:43Z</dcterms:modified>
</cp:coreProperties>
</file>