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5"/>
  </p:notesMasterIdLst>
  <p:sldIdLst>
    <p:sldId id="256" r:id="rId2"/>
    <p:sldId id="257" r:id="rId3"/>
    <p:sldId id="258" r:id="rId4"/>
    <p:sldId id="259" r:id="rId5"/>
    <p:sldId id="260" r:id="rId6"/>
    <p:sldId id="261" r:id="rId7"/>
    <p:sldId id="263" r:id="rId8"/>
    <p:sldId id="264" r:id="rId9"/>
    <p:sldId id="272" r:id="rId10"/>
    <p:sldId id="295" r:id="rId11"/>
    <p:sldId id="299" r:id="rId12"/>
    <p:sldId id="296" r:id="rId13"/>
    <p:sldId id="300" r:id="rId14"/>
    <p:sldId id="266" r:id="rId15"/>
    <p:sldId id="267" r:id="rId16"/>
    <p:sldId id="268" r:id="rId17"/>
    <p:sldId id="269" r:id="rId18"/>
    <p:sldId id="270" r:id="rId19"/>
    <p:sldId id="289" r:id="rId20"/>
    <p:sldId id="290" r:id="rId21"/>
    <p:sldId id="291" r:id="rId22"/>
    <p:sldId id="292" r:id="rId23"/>
    <p:sldId id="277" r:id="rId24"/>
    <p:sldId id="278" r:id="rId25"/>
    <p:sldId id="293" r:id="rId26"/>
    <p:sldId id="294" r:id="rId27"/>
    <p:sldId id="297" r:id="rId28"/>
    <p:sldId id="283" r:id="rId29"/>
    <p:sldId id="280" r:id="rId30"/>
    <p:sldId id="301" r:id="rId31"/>
    <p:sldId id="287" r:id="rId32"/>
    <p:sldId id="288" r:id="rId33"/>
    <p:sldId id="29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shiba" initials="T"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92069B-4FEB-4ADC-90F5-CB2A541A0E32}" type="datetimeFigureOut">
              <a:rPr lang="ru-RU" smtClean="0"/>
              <a:pPr/>
              <a:t>26.12.2014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38314C-7B6C-4D50-893B-2043588103C0}" type="slidenum">
              <a:rPr lang="ru-RU" smtClean="0"/>
              <a:pPr/>
              <a:t>‹#›</a:t>
            </a:fld>
            <a:endParaRPr lang="ru-RU"/>
          </a:p>
        </p:txBody>
      </p:sp>
    </p:spTree>
    <p:extLst>
      <p:ext uri="{BB962C8B-B14F-4D97-AF65-F5344CB8AC3E}">
        <p14:creationId xmlns="" xmlns:p14="http://schemas.microsoft.com/office/powerpoint/2010/main" val="292726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638314C-7B6C-4D50-893B-2043588103C0}" type="slidenum">
              <a:rPr lang="ru-RU" smtClean="0"/>
              <a:pPr/>
              <a:t>14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638314C-7B6C-4D50-893B-2043588103C0}" type="slidenum">
              <a:rPr lang="ru-RU" smtClean="0"/>
              <a:pPr/>
              <a:t>25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2D476D09-2A4E-4C87-98A3-12EED850F9A0}" type="datetimeFigureOut">
              <a:rPr lang="ru-RU" smtClean="0"/>
              <a:pPr/>
              <a:t>26.12.2014</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75983105-15AA-4E21-8631-D9D48C73F446}" type="slidenum">
              <a:rPr lang="ru-RU" smtClean="0"/>
              <a:pPr/>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956442769"/>
      </p:ext>
    </p:extLst>
  </p:cSld>
  <p:clrMapOvr>
    <a:masterClrMapping/>
  </p:clrMapOvr>
  <p:transition spd="med" advTm="5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476D09-2A4E-4C87-98A3-12EED850F9A0}" type="datetimeFigureOut">
              <a:rPr lang="ru-RU" smtClean="0"/>
              <a:pPr/>
              <a:t>26.12.2014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5983105-15AA-4E21-8631-D9D48C73F446}" type="slidenum">
              <a:rPr lang="ru-RU" smtClean="0"/>
              <a:pPr/>
              <a:t>‹#›</a:t>
            </a:fld>
            <a:endParaRPr lang="ru-RU"/>
          </a:p>
        </p:txBody>
      </p:sp>
    </p:spTree>
    <p:extLst>
      <p:ext uri="{BB962C8B-B14F-4D97-AF65-F5344CB8AC3E}">
        <p14:creationId xmlns="" xmlns:p14="http://schemas.microsoft.com/office/powerpoint/2010/main" val="475979624"/>
      </p:ext>
    </p:extLst>
  </p:cSld>
  <p:clrMapOvr>
    <a:masterClrMapping/>
  </p:clrMapOvr>
  <p:transition spd="med" advTm="5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D476D09-2A4E-4C87-98A3-12EED850F9A0}" type="datetimeFigureOut">
              <a:rPr lang="ru-RU" smtClean="0"/>
              <a:pPr/>
              <a:t>26.12.2014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983105-15AA-4E21-8631-D9D48C73F446}" type="slidenum">
              <a:rPr lang="ru-RU" smtClean="0"/>
              <a:pPr/>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68986136"/>
      </p:ext>
    </p:extLst>
  </p:cSld>
  <p:clrMapOvr>
    <a:masterClrMapping/>
  </p:clrMapOvr>
  <p:transition spd="med" advTm="5000">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D476D09-2A4E-4C87-98A3-12EED850F9A0}" type="datetimeFigureOut">
              <a:rPr lang="ru-RU" smtClean="0"/>
              <a:pPr/>
              <a:t>26.12.2014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983105-15AA-4E21-8631-D9D48C73F446}" type="slidenum">
              <a:rPr lang="ru-RU" smtClean="0"/>
              <a:pPr/>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579234568"/>
      </p:ext>
    </p:extLst>
  </p:cSld>
  <p:clrMapOvr>
    <a:masterClrMapping/>
  </p:clrMapOvr>
  <p:transition spd="med" advTm="5000">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D476D09-2A4E-4C87-98A3-12EED850F9A0}" type="datetimeFigureOut">
              <a:rPr lang="ru-RU" smtClean="0"/>
              <a:pPr/>
              <a:t>26.12.2014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983105-15AA-4E21-8631-D9D48C73F446}" type="slidenum">
              <a:rPr lang="ru-RU" smtClean="0"/>
              <a:pPr/>
              <a:t>‹#›</a:t>
            </a:fld>
            <a:endParaRPr lang="ru-RU"/>
          </a:p>
        </p:txBody>
      </p:sp>
    </p:spTree>
    <p:extLst>
      <p:ext uri="{BB962C8B-B14F-4D97-AF65-F5344CB8AC3E}">
        <p14:creationId xmlns="" xmlns:p14="http://schemas.microsoft.com/office/powerpoint/2010/main" val="1420613460"/>
      </p:ext>
    </p:extLst>
  </p:cSld>
  <p:clrMapOvr>
    <a:masterClrMapping/>
  </p:clrMapOvr>
  <p:transition spd="med" advTm="5000">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D476D09-2A4E-4C87-98A3-12EED850F9A0}" type="datetimeFigureOut">
              <a:rPr lang="ru-RU" smtClean="0"/>
              <a:pPr/>
              <a:t>26.12.2014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983105-15AA-4E21-8631-D9D48C73F446}" type="slidenum">
              <a:rPr lang="ru-RU" smtClean="0"/>
              <a:pPr/>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86071687"/>
      </p:ext>
    </p:extLst>
  </p:cSld>
  <p:clrMapOvr>
    <a:masterClrMapping/>
  </p:clrMapOvr>
  <p:transition spd="med" advTm="5000">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D476D09-2A4E-4C87-98A3-12EED850F9A0}" type="datetimeFigureOut">
              <a:rPr lang="ru-RU" smtClean="0"/>
              <a:pPr/>
              <a:t>26.12.2014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983105-15AA-4E21-8631-D9D48C73F446}" type="slidenum">
              <a:rPr lang="ru-RU" smtClean="0"/>
              <a:pPr/>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903922407"/>
      </p:ext>
    </p:extLst>
  </p:cSld>
  <p:clrMapOvr>
    <a:masterClrMapping/>
  </p:clrMapOvr>
  <p:transition spd="med" advTm="5000">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D476D09-2A4E-4C87-98A3-12EED850F9A0}" type="datetimeFigureOut">
              <a:rPr lang="ru-RU" smtClean="0"/>
              <a:pPr/>
              <a:t>26.12.2014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983105-15AA-4E21-8631-D9D48C73F446}" type="slidenum">
              <a:rPr lang="ru-RU" smtClean="0"/>
              <a:pPr/>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661416336"/>
      </p:ext>
    </p:extLst>
  </p:cSld>
  <p:clrMapOvr>
    <a:masterClrMapping/>
  </p:clrMapOvr>
  <p:transition spd="med" advTm="5000">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D476D09-2A4E-4C87-98A3-12EED850F9A0}" type="datetimeFigureOut">
              <a:rPr lang="ru-RU" smtClean="0"/>
              <a:pPr/>
              <a:t>26.12.2014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983105-15AA-4E21-8631-D9D48C73F446}" type="slidenum">
              <a:rPr lang="ru-RU" smtClean="0"/>
              <a:pPr/>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996356871"/>
      </p:ext>
    </p:extLst>
  </p:cSld>
  <p:clrMapOvr>
    <a:masterClrMapping/>
  </p:clrMapOvr>
  <p:transition spd="med" advTm="5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D476D09-2A4E-4C87-98A3-12EED850F9A0}" type="datetimeFigureOut">
              <a:rPr lang="ru-RU" smtClean="0"/>
              <a:pPr/>
              <a:t>26.12.2014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983105-15AA-4E21-8631-D9D48C73F446}" type="slidenum">
              <a:rPr lang="ru-RU" smtClean="0"/>
              <a:pPr/>
              <a:t>‹#›</a:t>
            </a:fld>
            <a:endParaRPr lang="ru-RU"/>
          </a:p>
        </p:txBody>
      </p:sp>
    </p:spTree>
    <p:extLst>
      <p:ext uri="{BB962C8B-B14F-4D97-AF65-F5344CB8AC3E}">
        <p14:creationId xmlns="" xmlns:p14="http://schemas.microsoft.com/office/powerpoint/2010/main" val="1984980494"/>
      </p:ext>
    </p:extLst>
  </p:cSld>
  <p:clrMapOvr>
    <a:masterClrMapping/>
  </p:clrMapOvr>
  <p:transition spd="med" advTm="5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D476D09-2A4E-4C87-98A3-12EED850F9A0}" type="datetimeFigureOut">
              <a:rPr lang="ru-RU" smtClean="0"/>
              <a:pPr/>
              <a:t>26.12.2014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5983105-15AA-4E21-8631-D9D48C73F446}" type="slidenum">
              <a:rPr lang="ru-RU" smtClean="0"/>
              <a:pPr/>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765125402"/>
      </p:ext>
    </p:extLst>
  </p:cSld>
  <p:clrMapOvr>
    <a:masterClrMapping/>
  </p:clrMapOvr>
  <p:transition spd="med" advTm="5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D476D09-2A4E-4C87-98A3-12EED850F9A0}" type="datetimeFigureOut">
              <a:rPr lang="ru-RU" smtClean="0"/>
              <a:pPr/>
              <a:t>26.12.2014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5983105-15AA-4E21-8631-D9D48C73F446}" type="slidenum">
              <a:rPr lang="ru-RU" smtClean="0"/>
              <a:pPr/>
              <a:t>‹#›</a:t>
            </a:fld>
            <a:endParaRPr lang="ru-RU"/>
          </a:p>
        </p:txBody>
      </p:sp>
    </p:spTree>
    <p:extLst>
      <p:ext uri="{BB962C8B-B14F-4D97-AF65-F5344CB8AC3E}">
        <p14:creationId xmlns="" xmlns:p14="http://schemas.microsoft.com/office/powerpoint/2010/main" val="3591942296"/>
      </p:ext>
    </p:extLst>
  </p:cSld>
  <p:clrMapOvr>
    <a:masterClrMapping/>
  </p:clrMapOvr>
  <p:transition spd="med" advTm="5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D476D09-2A4E-4C87-98A3-12EED850F9A0}" type="datetimeFigureOut">
              <a:rPr lang="ru-RU" smtClean="0"/>
              <a:pPr/>
              <a:t>26.12.2014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5983105-15AA-4E21-8631-D9D48C73F446}" type="slidenum">
              <a:rPr lang="ru-RU" smtClean="0"/>
              <a:pPr/>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160702665"/>
      </p:ext>
    </p:extLst>
  </p:cSld>
  <p:clrMapOvr>
    <a:masterClrMapping/>
  </p:clrMapOvr>
  <p:transition spd="med" advTm="5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D476D09-2A4E-4C87-98A3-12EED850F9A0}" type="datetimeFigureOut">
              <a:rPr lang="ru-RU" smtClean="0"/>
              <a:pPr/>
              <a:t>26.12.2014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5983105-15AA-4E21-8631-D9D48C73F446}" type="slidenum">
              <a:rPr lang="ru-RU" smtClean="0"/>
              <a:pPr/>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214857021"/>
      </p:ext>
    </p:extLst>
  </p:cSld>
  <p:clrMapOvr>
    <a:masterClrMapping/>
  </p:clrMapOvr>
  <p:transition spd="med" advTm="5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476D09-2A4E-4C87-98A3-12EED850F9A0}" type="datetimeFigureOut">
              <a:rPr lang="ru-RU" smtClean="0"/>
              <a:pPr/>
              <a:t>26.12.2014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5983105-15AA-4E21-8631-D9D48C73F446}" type="slidenum">
              <a:rPr lang="ru-RU" smtClean="0"/>
              <a:pPr/>
              <a:t>‹#›</a:t>
            </a:fld>
            <a:endParaRPr lang="ru-RU"/>
          </a:p>
        </p:txBody>
      </p:sp>
    </p:spTree>
    <p:extLst>
      <p:ext uri="{BB962C8B-B14F-4D97-AF65-F5344CB8AC3E}">
        <p14:creationId xmlns="" xmlns:p14="http://schemas.microsoft.com/office/powerpoint/2010/main" val="3402444095"/>
      </p:ext>
    </p:extLst>
  </p:cSld>
  <p:clrMapOvr>
    <a:masterClrMapping/>
  </p:clrMapOvr>
  <p:transition spd="med" advTm="5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476D09-2A4E-4C87-98A3-12EED850F9A0}" type="datetimeFigureOut">
              <a:rPr lang="ru-RU" smtClean="0"/>
              <a:pPr/>
              <a:t>26.12.2014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5983105-15AA-4E21-8631-D9D48C73F446}" type="slidenum">
              <a:rPr lang="ru-RU" smtClean="0"/>
              <a:pPr/>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49330201"/>
      </p:ext>
    </p:extLst>
  </p:cSld>
  <p:clrMapOvr>
    <a:masterClrMapping/>
  </p:clrMapOvr>
  <p:transition spd="med" advTm="5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D476D09-2A4E-4C87-98A3-12EED850F9A0}" type="datetimeFigureOut">
              <a:rPr lang="ru-RU" smtClean="0"/>
              <a:pPr/>
              <a:t>26.12.2014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5983105-15AA-4E21-8631-D9D48C73F446}" type="slidenum">
              <a:rPr lang="ru-RU" smtClean="0"/>
              <a:pPr/>
              <a:t>‹#›</a:t>
            </a:fld>
            <a:endParaRPr lang="ru-RU"/>
          </a:p>
        </p:txBody>
      </p:sp>
    </p:spTree>
    <p:extLst>
      <p:ext uri="{BB962C8B-B14F-4D97-AF65-F5344CB8AC3E}">
        <p14:creationId xmlns="" xmlns:p14="http://schemas.microsoft.com/office/powerpoint/2010/main" val="2716941848"/>
      </p:ext>
    </p:extLst>
  </p:cSld>
  <p:clrMapOvr>
    <a:masterClrMapping/>
  </p:clrMapOvr>
  <p:transition spd="med" advTm="5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476D09-2A4E-4C87-98A3-12EED850F9A0}" type="datetimeFigureOut">
              <a:rPr lang="ru-RU" smtClean="0"/>
              <a:pPr/>
              <a:t>26.12.2014</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983105-15AA-4E21-8631-D9D48C73F446}" type="slidenum">
              <a:rPr lang="ru-RU" smtClean="0"/>
              <a:pPr/>
              <a:t>‹#›</a:t>
            </a:fld>
            <a:endParaRPr lang="ru-RU"/>
          </a:p>
        </p:txBody>
      </p:sp>
    </p:spTree>
    <p:extLst>
      <p:ext uri="{BB962C8B-B14F-4D97-AF65-F5344CB8AC3E}">
        <p14:creationId xmlns="" xmlns:p14="http://schemas.microsoft.com/office/powerpoint/2010/main" val="21730241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spd="med" advTm="5000">
    <p:dissolve/>
  </p:transition>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1680" y="1412776"/>
            <a:ext cx="5688632" cy="2307621"/>
          </a:xfrm>
        </p:spPr>
        <p:txBody>
          <a:bodyPr>
            <a:noAutofit/>
          </a:bodyPr>
          <a:lstStyle/>
          <a:p>
            <a:r>
              <a:rPr lang="az-Latn-AZ" sz="3500" b="1" i="1" dirty="0" smtClean="0">
                <a:solidFill>
                  <a:srgbClr val="FFC000"/>
                </a:solidFill>
                <a:effectLst>
                  <a:outerShdw blurRad="38100" dist="38100" dir="2700000" algn="tl">
                    <a:srgbClr val="000000">
                      <a:alpha val="43137"/>
                    </a:srgbClr>
                  </a:outerShdw>
                </a:effectLst>
                <a:latin typeface="Palatino Linotype" panose="02040502050505030304" pitchFamily="18" charset="0"/>
              </a:rPr>
              <a:t>REPRODUKTİV SAĞLAMLIG</a:t>
            </a:r>
            <a:r>
              <a:rPr lang="en-US" sz="3500" b="1" i="1" dirty="0" smtClean="0">
                <a:solidFill>
                  <a:srgbClr val="FFC000"/>
                </a:solidFill>
                <a:effectLst>
                  <a:outerShdw blurRad="38100" dist="38100" dir="2700000" algn="tl">
                    <a:srgbClr val="000000">
                      <a:alpha val="43137"/>
                    </a:srgbClr>
                  </a:outerShdw>
                </a:effectLst>
                <a:latin typeface="Palatino Linotype" panose="02040502050505030304" pitchFamily="18" charset="0"/>
              </a:rPr>
              <a:t/>
            </a:r>
            <a:br>
              <a:rPr lang="en-US" sz="3500" b="1" i="1" dirty="0" smtClean="0">
                <a:solidFill>
                  <a:srgbClr val="FFC000"/>
                </a:solidFill>
                <a:effectLst>
                  <a:outerShdw blurRad="38100" dist="38100" dir="2700000" algn="tl">
                    <a:srgbClr val="000000">
                      <a:alpha val="43137"/>
                    </a:srgbClr>
                  </a:outerShdw>
                </a:effectLst>
                <a:latin typeface="Palatino Linotype" panose="02040502050505030304" pitchFamily="18" charset="0"/>
              </a:rPr>
            </a:br>
            <a:r>
              <a:rPr lang="az-Latn-AZ" sz="3500" b="1" i="1" dirty="0" smtClean="0">
                <a:solidFill>
                  <a:srgbClr val="FFC000"/>
                </a:solidFill>
                <a:effectLst>
                  <a:outerShdw blurRad="38100" dist="38100" dir="2700000" algn="tl">
                    <a:srgbClr val="000000">
                      <a:alpha val="43137"/>
                    </a:srgbClr>
                  </a:outerShdw>
                </a:effectLst>
                <a:latin typeface="Palatino Linotype" panose="02040502050505030304" pitchFamily="18" charset="0"/>
              </a:rPr>
              <a:t> RİSKLİ VƏ ZƏRƏRLİ DAVRANIŞ</a:t>
            </a:r>
            <a:endParaRPr lang="ru-RU" sz="3500" b="1" i="1" dirty="0">
              <a:solidFill>
                <a:srgbClr val="FFC000"/>
              </a:solidFill>
              <a:effectLst>
                <a:outerShdw blurRad="38100" dist="38100" dir="2700000" algn="tl">
                  <a:srgbClr val="000000">
                    <a:alpha val="43137"/>
                  </a:srgbClr>
                </a:outerShdw>
              </a:effectLst>
              <a:latin typeface="Palatino Linotype" panose="02040502050505030304" pitchFamily="18" charset="0"/>
            </a:endParaRPr>
          </a:p>
        </p:txBody>
      </p:sp>
      <p:sp>
        <p:nvSpPr>
          <p:cNvPr id="3" name="Подзаголовок 2"/>
          <p:cNvSpPr>
            <a:spLocks noGrp="1"/>
          </p:cNvSpPr>
          <p:nvPr>
            <p:ph type="subTitle" idx="1"/>
          </p:nvPr>
        </p:nvSpPr>
        <p:spPr>
          <a:xfrm>
            <a:off x="1907704" y="3789040"/>
            <a:ext cx="5308866" cy="1377651"/>
          </a:xfrm>
          <a:effectLst>
            <a:glow rad="101600">
              <a:schemeClr val="accent1">
                <a:satMod val="175000"/>
                <a:alpha val="40000"/>
              </a:schemeClr>
            </a:glow>
          </a:effectLst>
        </p:spPr>
        <p:txBody>
          <a:bodyPr>
            <a:normAutofit fontScale="92500" lnSpcReduction="10000"/>
          </a:bodyPr>
          <a:lstStyle/>
          <a:p>
            <a:r>
              <a:rPr lang="az-Latn-AZ" b="1" i="1" dirty="0" smtClean="0">
                <a:solidFill>
                  <a:srgbClr val="7030A0"/>
                </a:solidFill>
                <a:latin typeface="Palatino Linotype" panose="02040502050505030304" pitchFamily="18" charset="0"/>
              </a:rPr>
              <a:t>TÜTÜNÇƏKMƏ, SPİRTLİ  İCKİLƏR, NARKOMANİYA</a:t>
            </a:r>
            <a:endParaRPr lang="en-US" b="1" i="1" dirty="0" smtClean="0">
              <a:solidFill>
                <a:srgbClr val="7030A0"/>
              </a:solidFill>
              <a:latin typeface="Palatino Linotype" panose="02040502050505030304" pitchFamily="18" charset="0"/>
            </a:endParaRPr>
          </a:p>
          <a:p>
            <a:r>
              <a:rPr lang="az-Latn-AZ" sz="4400" b="1" i="1" dirty="0" smtClean="0">
                <a:solidFill>
                  <a:srgbClr val="FFC000"/>
                </a:solidFill>
                <a:effectLst>
                  <a:outerShdw blurRad="38100" dist="38100" dir="2700000" algn="tl">
                    <a:srgbClr val="000000">
                      <a:alpha val="43137"/>
                    </a:srgbClr>
                  </a:outerShdw>
                </a:effectLst>
                <a:latin typeface="FrankRuehl" pitchFamily="34" charset="-79"/>
                <a:cs typeface="FrankRuehl" pitchFamily="34" charset="-79"/>
              </a:rPr>
              <a:t>YOX</a:t>
            </a:r>
            <a:r>
              <a:rPr lang="az-Latn-AZ" b="1" i="1" dirty="0" smtClean="0">
                <a:solidFill>
                  <a:srgbClr val="FFC000"/>
                </a:solidFill>
                <a:latin typeface="Palatino Linotype" panose="02040502050505030304" pitchFamily="18" charset="0"/>
              </a:rPr>
              <a:t>  </a:t>
            </a:r>
            <a:r>
              <a:rPr lang="az-Latn-AZ" b="1" i="1" dirty="0" smtClean="0">
                <a:solidFill>
                  <a:srgbClr val="7030A0"/>
                </a:solidFill>
                <a:latin typeface="Palatino Linotype" panose="02040502050505030304" pitchFamily="18" charset="0"/>
              </a:rPr>
              <a:t>DEMƏ  BACARIĞI</a:t>
            </a:r>
            <a:endParaRPr lang="ru-RU" b="1" i="1" dirty="0">
              <a:solidFill>
                <a:srgbClr val="7030A0"/>
              </a:solidFill>
              <a:latin typeface="Palatino Linotype" panose="02040502050505030304" pitchFamily="18" charset="0"/>
            </a:endParaRPr>
          </a:p>
        </p:txBody>
      </p:sp>
    </p:spTree>
  </p:cSld>
  <p:clrMapOvr>
    <a:masterClrMapping/>
  </p:clrMapOvr>
  <p:transition spd="med">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620688"/>
            <a:ext cx="6798734" cy="857479"/>
          </a:xfrm>
        </p:spPr>
        <p:txBody>
          <a:bodyPr>
            <a:normAutofit/>
          </a:bodyPr>
          <a:lstStyle/>
          <a:p>
            <a:r>
              <a:rPr lang="az-Latn-AZ" sz="4400" b="1" dirty="0" smtClean="0">
                <a:solidFill>
                  <a:srgbClr val="FFC000"/>
                </a:solidFill>
                <a:effectLst>
                  <a:outerShdw blurRad="38100" dist="38100" dir="2700000" algn="tl">
                    <a:srgbClr val="000000">
                      <a:alpha val="43137"/>
                    </a:srgbClr>
                  </a:outerShdw>
                </a:effectLst>
              </a:rPr>
              <a:t>Toksikomaniya nədir</a:t>
            </a:r>
            <a:r>
              <a:rPr lang="en-US" sz="4400" b="1" dirty="0" smtClean="0">
                <a:solidFill>
                  <a:srgbClr val="FFC000"/>
                </a:solidFill>
                <a:effectLst>
                  <a:outerShdw blurRad="38100" dist="38100" dir="2700000" algn="tl">
                    <a:srgbClr val="000000">
                      <a:alpha val="43137"/>
                    </a:srgbClr>
                  </a:outerShdw>
                </a:effectLst>
              </a:rPr>
              <a:t>?</a:t>
            </a:r>
            <a:endParaRPr lang="ru-RU" sz="4400" dirty="0">
              <a:solidFill>
                <a:srgbClr val="FFC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42910" y="2060848"/>
            <a:ext cx="7786741" cy="4225671"/>
          </a:xfrm>
        </p:spPr>
        <p:txBody>
          <a:bodyPr numCol="1">
            <a:noAutofit/>
          </a:bodyPr>
          <a:lstStyle/>
          <a:p>
            <a:pPr marL="361950" indent="-361950">
              <a:spcBef>
                <a:spcPts val="0"/>
              </a:spcBef>
              <a:spcAft>
                <a:spcPts val="0"/>
              </a:spcAft>
              <a:buFont typeface="Arial" pitchFamily="34" charset="0"/>
              <a:buChar char="•"/>
            </a:pPr>
            <a:r>
              <a:rPr lang="en-US" sz="2000" dirty="0" err="1" smtClean="0"/>
              <a:t>Öyrəşmə</a:t>
            </a:r>
            <a:r>
              <a:rPr lang="en-US" sz="2000" dirty="0" smtClean="0"/>
              <a:t>  və  </a:t>
            </a:r>
            <a:r>
              <a:rPr lang="en-US" sz="2000" dirty="0" err="1" smtClean="0"/>
              <a:t>meyil</a:t>
            </a:r>
            <a:r>
              <a:rPr lang="az-Latn-AZ" sz="2000" dirty="0" smtClean="0"/>
              <a:t>l</a:t>
            </a:r>
            <a:r>
              <a:rPr lang="en-US" sz="2000" dirty="0" err="1" smtClean="0"/>
              <a:t>ilik</a:t>
            </a:r>
            <a:r>
              <a:rPr lang="en-US" sz="2000" dirty="0" smtClean="0"/>
              <a:t>  </a:t>
            </a:r>
            <a:r>
              <a:rPr lang="en-US" sz="2000" dirty="0" err="1" smtClean="0"/>
              <a:t>yalnız</a:t>
            </a:r>
            <a:r>
              <a:rPr lang="en-US" sz="2000" dirty="0" smtClean="0"/>
              <a:t>  </a:t>
            </a:r>
            <a:r>
              <a:rPr lang="en-US" sz="2000" dirty="0" err="1" smtClean="0"/>
              <a:t>narkotik</a:t>
            </a:r>
            <a:r>
              <a:rPr lang="en-US" sz="2000" dirty="0" smtClean="0"/>
              <a:t>  </a:t>
            </a:r>
            <a:r>
              <a:rPr lang="en-US" sz="2000" dirty="0" err="1" smtClean="0"/>
              <a:t>təsir</a:t>
            </a:r>
            <a:r>
              <a:rPr lang="en-US" sz="2000" dirty="0" smtClean="0"/>
              <a:t>  </a:t>
            </a:r>
            <a:r>
              <a:rPr lang="en-US" sz="2000" dirty="0" err="1" smtClean="0"/>
              <a:t>göstərən</a:t>
            </a:r>
            <a:r>
              <a:rPr lang="en-US" sz="2000" dirty="0" smtClean="0"/>
              <a:t>  </a:t>
            </a:r>
            <a:r>
              <a:rPr lang="en-US" sz="2000" dirty="0" err="1" smtClean="0"/>
              <a:t>maddələrə</a:t>
            </a:r>
            <a:r>
              <a:rPr lang="en-US" sz="2000" dirty="0" smtClean="0"/>
              <a:t>  </a:t>
            </a:r>
            <a:r>
              <a:rPr lang="en-US" sz="2000" dirty="0" err="1" smtClean="0"/>
              <a:t>qarşı</a:t>
            </a:r>
            <a:r>
              <a:rPr lang="en-US" sz="2000" dirty="0" smtClean="0"/>
              <a:t>  </a:t>
            </a:r>
            <a:r>
              <a:rPr lang="en-US" sz="2000" dirty="0" err="1" smtClean="0"/>
              <a:t>deyil</a:t>
            </a:r>
            <a:r>
              <a:rPr lang="en-US" sz="2000" dirty="0" smtClean="0"/>
              <a:t>,  </a:t>
            </a:r>
            <a:r>
              <a:rPr lang="en-US" sz="2000" dirty="0" err="1" smtClean="0"/>
              <a:t>digər</a:t>
            </a:r>
            <a:r>
              <a:rPr lang="en-US" sz="2000" dirty="0" smtClean="0"/>
              <a:t> </a:t>
            </a:r>
            <a:r>
              <a:rPr lang="en-US" sz="2000" dirty="0" err="1" smtClean="0"/>
              <a:t>preparatlara</a:t>
            </a:r>
            <a:r>
              <a:rPr lang="en-US" sz="2000" dirty="0" smtClean="0"/>
              <a:t> </a:t>
            </a:r>
            <a:r>
              <a:rPr lang="en-US" sz="2000" dirty="0" smtClean="0">
                <a:solidFill>
                  <a:srgbClr val="FF0000"/>
                </a:solidFill>
              </a:rPr>
              <a:t>–</a:t>
            </a:r>
          </a:p>
          <a:p>
            <a:pPr marL="361950" indent="-361950">
              <a:spcBef>
                <a:spcPts val="0"/>
              </a:spcBef>
              <a:spcAft>
                <a:spcPts val="0"/>
              </a:spcAft>
              <a:buFont typeface="Arial" pitchFamily="34" charset="0"/>
              <a:buChar char="•"/>
            </a:pPr>
            <a:r>
              <a:rPr lang="en-US" sz="2000" dirty="0" smtClean="0">
                <a:solidFill>
                  <a:srgbClr val="FF0000"/>
                </a:solidFill>
              </a:rPr>
              <a:t> </a:t>
            </a:r>
            <a:r>
              <a:rPr lang="en-US" sz="2000" b="1" dirty="0" err="1" smtClean="0">
                <a:solidFill>
                  <a:srgbClr val="FFC000"/>
                </a:solidFill>
              </a:rPr>
              <a:t>barbituratlara</a:t>
            </a:r>
            <a:r>
              <a:rPr lang="en-US" sz="2000" b="1" dirty="0" smtClean="0">
                <a:solidFill>
                  <a:srgbClr val="FFC000"/>
                </a:solidFill>
              </a:rPr>
              <a:t>, </a:t>
            </a:r>
          </a:p>
          <a:p>
            <a:pPr marL="361950" indent="-361950">
              <a:spcBef>
                <a:spcPts val="0"/>
              </a:spcBef>
              <a:spcAft>
                <a:spcPts val="0"/>
              </a:spcAft>
              <a:buFont typeface="Arial" pitchFamily="34" charset="0"/>
              <a:buChar char="•"/>
            </a:pPr>
            <a:r>
              <a:rPr lang="en-US" sz="2000" b="1" dirty="0" err="1" smtClean="0">
                <a:solidFill>
                  <a:srgbClr val="FFC000"/>
                </a:solidFill>
              </a:rPr>
              <a:t>stimulyatorlara</a:t>
            </a:r>
            <a:r>
              <a:rPr lang="en-US" sz="2000" b="1" dirty="0" smtClean="0">
                <a:solidFill>
                  <a:srgbClr val="FFC000"/>
                </a:solidFill>
              </a:rPr>
              <a:t>,</a:t>
            </a:r>
          </a:p>
          <a:p>
            <a:pPr marL="361950" indent="-361950">
              <a:spcBef>
                <a:spcPts val="0"/>
              </a:spcBef>
              <a:spcAft>
                <a:spcPts val="0"/>
              </a:spcAft>
              <a:buFont typeface="Arial" pitchFamily="34" charset="0"/>
              <a:buChar char="•"/>
            </a:pPr>
            <a:r>
              <a:rPr lang="en-US" sz="2000" b="1" dirty="0" smtClean="0">
                <a:solidFill>
                  <a:srgbClr val="FFC000"/>
                </a:solidFill>
              </a:rPr>
              <a:t> </a:t>
            </a:r>
            <a:r>
              <a:rPr lang="en-US" sz="2000" b="1" dirty="0" err="1" smtClean="0">
                <a:solidFill>
                  <a:srgbClr val="FFC000"/>
                </a:solidFill>
              </a:rPr>
              <a:t>psixotrop</a:t>
            </a:r>
            <a:r>
              <a:rPr lang="en-US" sz="2000" b="1" dirty="0" smtClean="0">
                <a:solidFill>
                  <a:srgbClr val="FFC000"/>
                </a:solidFill>
              </a:rPr>
              <a:t>  </a:t>
            </a:r>
            <a:r>
              <a:rPr lang="en-US" sz="2000" b="1" dirty="0" err="1" smtClean="0">
                <a:solidFill>
                  <a:srgbClr val="FFC000"/>
                </a:solidFill>
              </a:rPr>
              <a:t>maddələrə</a:t>
            </a:r>
            <a:r>
              <a:rPr lang="en-US" sz="2000" b="1" dirty="0" smtClean="0">
                <a:solidFill>
                  <a:srgbClr val="FFC000"/>
                </a:solidFill>
              </a:rPr>
              <a:t>,</a:t>
            </a:r>
          </a:p>
          <a:p>
            <a:pPr marL="361950" indent="-361950">
              <a:spcBef>
                <a:spcPts val="0"/>
              </a:spcBef>
              <a:spcAft>
                <a:spcPts val="0"/>
              </a:spcAft>
              <a:buFont typeface="Arial" pitchFamily="34" charset="0"/>
              <a:buChar char="•"/>
            </a:pPr>
            <a:r>
              <a:rPr lang="en-US" sz="2000" b="1" dirty="0" smtClean="0">
                <a:solidFill>
                  <a:srgbClr val="FFC000"/>
                </a:solidFill>
              </a:rPr>
              <a:t> </a:t>
            </a:r>
            <a:r>
              <a:rPr lang="en-US" sz="2000" b="1" dirty="0" err="1" smtClean="0">
                <a:solidFill>
                  <a:srgbClr val="FFC000"/>
                </a:solidFill>
              </a:rPr>
              <a:t>yuxu</a:t>
            </a:r>
            <a:r>
              <a:rPr lang="en-US" sz="2000" b="1" dirty="0" smtClean="0">
                <a:solidFill>
                  <a:srgbClr val="FFC000"/>
                </a:solidFill>
              </a:rPr>
              <a:t>  </a:t>
            </a:r>
            <a:r>
              <a:rPr lang="en-US" sz="2000" b="1" dirty="0" err="1" smtClean="0">
                <a:solidFill>
                  <a:srgbClr val="FFC000"/>
                </a:solidFill>
              </a:rPr>
              <a:t>gətiricilərə</a:t>
            </a:r>
            <a:r>
              <a:rPr lang="en-US" sz="2000" b="1" dirty="0" smtClean="0"/>
              <a:t> </a:t>
            </a:r>
            <a:r>
              <a:rPr lang="en-US" sz="2000" dirty="0" err="1" smtClean="0"/>
              <a:t>qarşı</a:t>
            </a:r>
            <a:r>
              <a:rPr lang="az-Latn-AZ" sz="2000" dirty="0" smtClean="0"/>
              <a:t> </a:t>
            </a:r>
            <a:r>
              <a:rPr lang="en-US" sz="2000" dirty="0" smtClean="0"/>
              <a:t>da  </a:t>
            </a:r>
            <a:r>
              <a:rPr lang="en-US" sz="2000" dirty="0" err="1" smtClean="0"/>
              <a:t>yarana</a:t>
            </a:r>
            <a:r>
              <a:rPr lang="en-US" sz="2000" dirty="0" smtClean="0"/>
              <a:t>  </a:t>
            </a:r>
            <a:r>
              <a:rPr lang="en-US" sz="2000" dirty="0" err="1" smtClean="0"/>
              <a:t>bilər</a:t>
            </a:r>
            <a:r>
              <a:rPr lang="en-US" sz="2000" dirty="0" smtClean="0"/>
              <a:t>.</a:t>
            </a:r>
          </a:p>
          <a:p>
            <a:pPr marL="361950" indent="-361950">
              <a:spcBef>
                <a:spcPts val="0"/>
              </a:spcBef>
              <a:spcAft>
                <a:spcPts val="0"/>
              </a:spcAft>
              <a:buFont typeface="Arial" pitchFamily="34" charset="0"/>
              <a:buChar char="•"/>
            </a:pPr>
            <a:r>
              <a:rPr lang="en-US" sz="2000" dirty="0" smtClean="0"/>
              <a:t> </a:t>
            </a:r>
            <a:r>
              <a:rPr lang="en-US" sz="2000" dirty="0" err="1" smtClean="0"/>
              <a:t>Narkotik</a:t>
            </a:r>
            <a:r>
              <a:rPr lang="en-US" sz="2000" dirty="0" smtClean="0"/>
              <a:t>  </a:t>
            </a:r>
            <a:r>
              <a:rPr lang="en-US" sz="2000" dirty="0" err="1" smtClean="0"/>
              <a:t>effekti</a:t>
            </a:r>
            <a:r>
              <a:rPr lang="en-US" sz="2000" dirty="0" smtClean="0"/>
              <a:t>  </a:t>
            </a:r>
            <a:r>
              <a:rPr lang="en-US" sz="2000" dirty="0" err="1" smtClean="0"/>
              <a:t>almaq</a:t>
            </a:r>
            <a:r>
              <a:rPr lang="en-US" sz="2000" dirty="0" smtClean="0"/>
              <a:t>  </a:t>
            </a:r>
            <a:r>
              <a:rPr lang="en-US" sz="2000" dirty="0" err="1" smtClean="0"/>
              <a:t>üçün</a:t>
            </a:r>
            <a:r>
              <a:rPr lang="en-US" sz="2000" dirty="0" smtClean="0"/>
              <a:t>  </a:t>
            </a:r>
            <a:r>
              <a:rPr lang="en-US" sz="2000" dirty="0" err="1" smtClean="0"/>
              <a:t>onlara</a:t>
            </a:r>
            <a:r>
              <a:rPr lang="en-US" sz="2000" dirty="0" smtClean="0"/>
              <a:t>  </a:t>
            </a:r>
            <a:r>
              <a:rPr lang="en-US" sz="2000" dirty="0" err="1" smtClean="0"/>
              <a:t>böyük</a:t>
            </a:r>
            <a:r>
              <a:rPr lang="en-US" sz="2000" dirty="0" smtClean="0"/>
              <a:t>  </a:t>
            </a:r>
            <a:r>
              <a:rPr lang="en-US" sz="2000" dirty="0" err="1" smtClean="0"/>
              <a:t>doza</a:t>
            </a:r>
            <a:r>
              <a:rPr lang="en-US" sz="2000" dirty="0" smtClean="0"/>
              <a:t> </a:t>
            </a:r>
            <a:r>
              <a:rPr lang="en-US" sz="2000" dirty="0" err="1" smtClean="0"/>
              <a:t>qəbul</a:t>
            </a:r>
            <a:r>
              <a:rPr lang="en-US" sz="2000" dirty="0" smtClean="0"/>
              <a:t>  </a:t>
            </a:r>
            <a:r>
              <a:rPr lang="en-US" sz="2000" dirty="0" err="1" smtClean="0"/>
              <a:t>etmək</a:t>
            </a:r>
            <a:r>
              <a:rPr lang="en-US" sz="2000" dirty="0" smtClean="0"/>
              <a:t>  </a:t>
            </a:r>
            <a:r>
              <a:rPr lang="en-US" sz="2000" dirty="0" err="1" smtClean="0"/>
              <a:t>tələb</a:t>
            </a:r>
            <a:r>
              <a:rPr lang="en-US" sz="2000" dirty="0" smtClean="0"/>
              <a:t>  </a:t>
            </a:r>
            <a:r>
              <a:rPr lang="en-US" sz="2000" dirty="0" err="1" smtClean="0"/>
              <a:t>olunur</a:t>
            </a:r>
            <a:r>
              <a:rPr lang="en-US" sz="2000" dirty="0" smtClean="0"/>
              <a:t>. </a:t>
            </a:r>
            <a:r>
              <a:rPr lang="en-US" sz="2000" dirty="0" err="1" smtClean="0"/>
              <a:t>Belə</a:t>
            </a:r>
            <a:r>
              <a:rPr lang="en-US" sz="2000" dirty="0" smtClean="0"/>
              <a:t>  </a:t>
            </a:r>
            <a:r>
              <a:rPr lang="en-US" sz="2000" dirty="0" err="1" smtClean="0"/>
              <a:t>adamların</a:t>
            </a:r>
            <a:r>
              <a:rPr lang="en-US" sz="2000" dirty="0" smtClean="0"/>
              <a:t>  </a:t>
            </a:r>
            <a:r>
              <a:rPr lang="en-US" sz="2000" dirty="0" err="1" smtClean="0"/>
              <a:t>hərəkətləri</a:t>
            </a:r>
            <a:r>
              <a:rPr lang="en-US" sz="2000" dirty="0" smtClean="0"/>
              <a:t>  </a:t>
            </a:r>
            <a:r>
              <a:rPr lang="en-US" sz="2000" dirty="0" err="1" smtClean="0"/>
              <a:t>ləng</a:t>
            </a:r>
            <a:r>
              <a:rPr lang="en-US" sz="2000" dirty="0" smtClean="0"/>
              <a:t>,  </a:t>
            </a:r>
            <a:r>
              <a:rPr lang="en-US" sz="2000" dirty="0" err="1" smtClean="0"/>
              <a:t>düşüncələri</a:t>
            </a:r>
            <a:r>
              <a:rPr lang="en-US" sz="2000" dirty="0" smtClean="0"/>
              <a:t>  </a:t>
            </a:r>
            <a:r>
              <a:rPr lang="en-US" sz="2000" dirty="0" err="1" smtClean="0"/>
              <a:t>keyləşmiş</a:t>
            </a:r>
            <a:r>
              <a:rPr lang="en-US" sz="2000" dirty="0" smtClean="0"/>
              <a:t>  </a:t>
            </a:r>
            <a:r>
              <a:rPr lang="en-US" sz="2000" dirty="0" err="1" smtClean="0"/>
              <a:t>olur</a:t>
            </a:r>
            <a:r>
              <a:rPr lang="en-US" sz="2000" dirty="0" smtClean="0"/>
              <a:t>.  </a:t>
            </a:r>
            <a:r>
              <a:rPr lang="en-US" sz="2000" dirty="0" err="1" smtClean="0"/>
              <a:t>Daha</a:t>
            </a:r>
            <a:r>
              <a:rPr lang="en-US" sz="2000" dirty="0" smtClean="0"/>
              <a:t>  </a:t>
            </a:r>
            <a:endParaRPr lang="az-Latn-AZ" sz="2000" dirty="0" smtClean="0"/>
          </a:p>
          <a:p>
            <a:pPr marL="361950" indent="-361950">
              <a:spcBef>
                <a:spcPts val="0"/>
              </a:spcBef>
              <a:spcAft>
                <a:spcPts val="0"/>
              </a:spcAft>
              <a:buFont typeface="Arial" pitchFamily="34" charset="0"/>
              <a:buChar char="•"/>
            </a:pPr>
            <a:r>
              <a:rPr lang="en-US" sz="2000" dirty="0" smtClean="0"/>
              <a:t>s</a:t>
            </a:r>
            <a:r>
              <a:rPr lang="az-Latn-AZ" sz="2000" dirty="0" smtClean="0"/>
              <a:t>o</a:t>
            </a:r>
            <a:r>
              <a:rPr lang="en-US" sz="2000" dirty="0" err="1" smtClean="0"/>
              <a:t>nra</a:t>
            </a:r>
            <a:r>
              <a:rPr lang="en-US" sz="2000" dirty="0" smtClean="0"/>
              <a:t>   </a:t>
            </a:r>
            <a:r>
              <a:rPr lang="en-US" sz="2000" dirty="0" err="1" smtClean="0"/>
              <a:t>ağıl</a:t>
            </a:r>
            <a:r>
              <a:rPr lang="en-US" sz="2000" dirty="0" smtClean="0"/>
              <a:t>  </a:t>
            </a:r>
            <a:r>
              <a:rPr lang="en-US" sz="2000" dirty="0" err="1" smtClean="0"/>
              <a:t>zəifliyi</a:t>
            </a:r>
            <a:r>
              <a:rPr lang="en-US" sz="2000" dirty="0" smtClean="0"/>
              <a:t>  </a:t>
            </a:r>
            <a:r>
              <a:rPr lang="en-US" sz="2000" dirty="0" err="1" smtClean="0"/>
              <a:t>ilə</a:t>
            </a:r>
            <a:r>
              <a:rPr lang="en-US" sz="2000" dirty="0" smtClean="0"/>
              <a:t>  </a:t>
            </a:r>
            <a:r>
              <a:rPr lang="en-US" sz="2000" dirty="0" err="1" smtClean="0"/>
              <a:t>müşayiət</a:t>
            </a:r>
            <a:r>
              <a:rPr lang="en-US" sz="2000" dirty="0" smtClean="0"/>
              <a:t>  </a:t>
            </a:r>
            <a:r>
              <a:rPr lang="en-US" sz="2000" dirty="0" err="1" smtClean="0"/>
              <a:t>edilən</a:t>
            </a:r>
            <a:r>
              <a:rPr lang="en-US" sz="2000" dirty="0" smtClean="0"/>
              <a:t>  </a:t>
            </a:r>
            <a:r>
              <a:rPr lang="en-US" sz="2000" dirty="0" err="1" smtClean="0"/>
              <a:t>pixo</a:t>
            </a:r>
            <a:r>
              <a:rPr lang="az-Latn-AZ" sz="2000" dirty="0"/>
              <a:t>-</a:t>
            </a:r>
            <a:r>
              <a:rPr lang="en-US" sz="2000" dirty="0" err="1" smtClean="0"/>
              <a:t>orqanik</a:t>
            </a:r>
            <a:r>
              <a:rPr lang="en-US" sz="2000" dirty="0" smtClean="0"/>
              <a:t>   </a:t>
            </a:r>
            <a:r>
              <a:rPr lang="en-US" sz="2000" dirty="0" err="1" smtClean="0"/>
              <a:t>əlamətlər</a:t>
            </a:r>
            <a:r>
              <a:rPr lang="en-US" sz="2000" dirty="0" smtClean="0"/>
              <a:t> </a:t>
            </a:r>
            <a:r>
              <a:rPr lang="en-US" sz="2000" dirty="0" err="1" smtClean="0"/>
              <a:t>inkişaf</a:t>
            </a:r>
            <a:r>
              <a:rPr lang="en-US" sz="2000" dirty="0" smtClean="0"/>
              <a:t>  </a:t>
            </a:r>
            <a:r>
              <a:rPr lang="en-US" sz="2000" dirty="0" err="1" smtClean="0"/>
              <a:t>edir</a:t>
            </a:r>
            <a:r>
              <a:rPr lang="en-US" sz="2000" dirty="0" smtClean="0"/>
              <a:t>. </a:t>
            </a:r>
          </a:p>
          <a:p>
            <a:pPr>
              <a:buNone/>
            </a:pPr>
            <a:endParaRPr lang="ru-RU" sz="1350" dirty="0"/>
          </a:p>
        </p:txBody>
      </p:sp>
    </p:spTree>
  </p:cSld>
  <p:clrMapOvr>
    <a:masterClrMapping/>
  </p:clrMapOvr>
  <p:transition spd="med" advTm="5000">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az-Latn-AZ" b="1" dirty="0" smtClean="0">
                <a:solidFill>
                  <a:srgbClr val="FFC000"/>
                </a:solidFill>
                <a:effectLst>
                  <a:outerShdw blurRad="38100" dist="38100" dir="2700000" algn="tl">
                    <a:srgbClr val="000000">
                      <a:alpha val="43137"/>
                    </a:srgbClr>
                  </a:outerShdw>
                </a:effectLst>
              </a:rPr>
              <a:t>Toksikomaniya nədir</a:t>
            </a:r>
            <a:r>
              <a:rPr lang="en-US" b="1" dirty="0" smtClean="0">
                <a:solidFill>
                  <a:srgbClr val="FFC000"/>
                </a:solidFill>
                <a:effectLst>
                  <a:outerShdw blurRad="38100" dist="38100" dir="2700000" algn="tl">
                    <a:srgbClr val="000000">
                      <a:alpha val="43137"/>
                    </a:srgbClr>
                  </a:outerShdw>
                </a:effectLst>
              </a:rPr>
              <a:t>?</a:t>
            </a:r>
            <a:endParaRPr lang="ru-RU" dirty="0"/>
          </a:p>
        </p:txBody>
      </p:sp>
      <p:sp>
        <p:nvSpPr>
          <p:cNvPr id="3" name="Содержимое 2"/>
          <p:cNvSpPr>
            <a:spLocks noGrp="1"/>
          </p:cNvSpPr>
          <p:nvPr>
            <p:ph idx="1"/>
          </p:nvPr>
        </p:nvSpPr>
        <p:spPr/>
        <p:txBody>
          <a:bodyPr>
            <a:normAutofit fontScale="92500" lnSpcReduction="20000"/>
          </a:bodyPr>
          <a:lstStyle/>
          <a:p>
            <a:r>
              <a:rPr lang="en-US" dirty="0" smtClean="0">
                <a:solidFill>
                  <a:schemeClr val="accent4"/>
                </a:solidFill>
              </a:rPr>
              <a:t>Bu  </a:t>
            </a:r>
            <a:r>
              <a:rPr lang="en-US" dirty="0" err="1" smtClean="0">
                <a:solidFill>
                  <a:schemeClr val="accent4"/>
                </a:solidFill>
              </a:rPr>
              <a:t>maddələrdən</a:t>
            </a:r>
            <a:r>
              <a:rPr lang="en-US" dirty="0" smtClean="0">
                <a:solidFill>
                  <a:schemeClr val="accent4"/>
                </a:solidFill>
              </a:rPr>
              <a:t>  </a:t>
            </a:r>
            <a:r>
              <a:rPr lang="en-US" dirty="0" err="1" smtClean="0">
                <a:solidFill>
                  <a:schemeClr val="accent4"/>
                </a:solidFill>
              </a:rPr>
              <a:t>uzun</a:t>
            </a:r>
            <a:r>
              <a:rPr lang="en-US" dirty="0" smtClean="0">
                <a:solidFill>
                  <a:schemeClr val="accent4"/>
                </a:solidFill>
              </a:rPr>
              <a:t>  </a:t>
            </a:r>
            <a:r>
              <a:rPr lang="en-US" dirty="0" err="1" smtClean="0">
                <a:solidFill>
                  <a:schemeClr val="accent4"/>
                </a:solidFill>
              </a:rPr>
              <a:t>müddət</a:t>
            </a:r>
            <a:r>
              <a:rPr lang="en-US" dirty="0" smtClean="0">
                <a:solidFill>
                  <a:schemeClr val="accent4"/>
                </a:solidFill>
              </a:rPr>
              <a:t>  </a:t>
            </a:r>
            <a:r>
              <a:rPr lang="en-US" dirty="0" err="1" smtClean="0">
                <a:solidFill>
                  <a:schemeClr val="accent4"/>
                </a:solidFill>
              </a:rPr>
              <a:t>istifadə</a:t>
            </a:r>
            <a:r>
              <a:rPr lang="en-US" dirty="0" smtClean="0">
                <a:solidFill>
                  <a:schemeClr val="accent4"/>
                </a:solidFill>
              </a:rPr>
              <a:t>  </a:t>
            </a:r>
            <a:r>
              <a:rPr lang="en-US" dirty="0" err="1" smtClean="0">
                <a:solidFill>
                  <a:schemeClr val="accent4"/>
                </a:solidFill>
              </a:rPr>
              <a:t>edilə</a:t>
            </a:r>
            <a:r>
              <a:rPr lang="az-Latn-AZ" dirty="0" smtClean="0">
                <a:solidFill>
                  <a:schemeClr val="accent4"/>
                </a:solidFill>
              </a:rPr>
              <a:t>n</a:t>
            </a:r>
            <a:r>
              <a:rPr lang="en-US" dirty="0" err="1" smtClean="0">
                <a:solidFill>
                  <a:schemeClr val="accent4"/>
                </a:solidFill>
              </a:rPr>
              <a:t>də</a:t>
            </a:r>
            <a:r>
              <a:rPr lang="en-US" dirty="0" smtClean="0">
                <a:solidFill>
                  <a:srgbClr val="FFC000"/>
                </a:solidFill>
              </a:rPr>
              <a:t>: </a:t>
            </a:r>
            <a:r>
              <a:rPr lang="en-US" dirty="0" err="1" smtClean="0">
                <a:solidFill>
                  <a:srgbClr val="FF0000"/>
                </a:solidFill>
              </a:rPr>
              <a:t>müvazinətin</a:t>
            </a:r>
            <a:r>
              <a:rPr lang="en-US" dirty="0" smtClean="0">
                <a:solidFill>
                  <a:srgbClr val="FF0000"/>
                </a:solidFill>
              </a:rPr>
              <a:t>, </a:t>
            </a:r>
            <a:r>
              <a:rPr lang="en-US" dirty="0" err="1" smtClean="0">
                <a:solidFill>
                  <a:srgbClr val="FF0000"/>
                </a:solidFill>
              </a:rPr>
              <a:t>nitqin</a:t>
            </a:r>
            <a:r>
              <a:rPr lang="en-US" dirty="0" smtClean="0">
                <a:solidFill>
                  <a:srgbClr val="FF0000"/>
                </a:solidFill>
              </a:rPr>
              <a:t>  </a:t>
            </a:r>
            <a:r>
              <a:rPr lang="en-US" dirty="0" err="1" smtClean="0">
                <a:solidFill>
                  <a:srgbClr val="FF0000"/>
                </a:solidFill>
              </a:rPr>
              <a:t>pozulması</a:t>
            </a:r>
            <a:r>
              <a:rPr lang="en-US" dirty="0" smtClean="0">
                <a:solidFill>
                  <a:srgbClr val="FF0000"/>
                </a:solidFill>
              </a:rPr>
              <a:t>, </a:t>
            </a:r>
            <a:r>
              <a:rPr lang="en-US" dirty="0" err="1" smtClean="0">
                <a:solidFill>
                  <a:srgbClr val="FF0000"/>
                </a:solidFill>
              </a:rPr>
              <a:t>əzələ</a:t>
            </a:r>
            <a:r>
              <a:rPr lang="en-US" dirty="0" smtClean="0">
                <a:solidFill>
                  <a:srgbClr val="FF0000"/>
                </a:solidFill>
              </a:rPr>
              <a:t>  </a:t>
            </a:r>
            <a:r>
              <a:rPr lang="en-US" dirty="0" err="1" smtClean="0">
                <a:solidFill>
                  <a:srgbClr val="FF0000"/>
                </a:solidFill>
              </a:rPr>
              <a:t>tonusunun</a:t>
            </a:r>
            <a:r>
              <a:rPr lang="en-US" dirty="0" smtClean="0">
                <a:solidFill>
                  <a:srgbClr val="FF0000"/>
                </a:solidFill>
              </a:rPr>
              <a:t>  və  </a:t>
            </a:r>
            <a:r>
              <a:rPr lang="en-US" dirty="0" err="1" smtClean="0">
                <a:solidFill>
                  <a:srgbClr val="FF0000"/>
                </a:solidFill>
              </a:rPr>
              <a:t>vətər</a:t>
            </a:r>
            <a:r>
              <a:rPr lang="en-US" dirty="0" smtClean="0">
                <a:solidFill>
                  <a:srgbClr val="FF0000"/>
                </a:solidFill>
              </a:rPr>
              <a:t>  </a:t>
            </a:r>
            <a:r>
              <a:rPr lang="en-US" dirty="0" err="1" smtClean="0">
                <a:solidFill>
                  <a:srgbClr val="FF0000"/>
                </a:solidFill>
              </a:rPr>
              <a:t>reflekslərinin</a:t>
            </a:r>
            <a:r>
              <a:rPr lang="en-US" dirty="0" smtClean="0">
                <a:solidFill>
                  <a:srgbClr val="FF0000"/>
                </a:solidFill>
              </a:rPr>
              <a:t>  </a:t>
            </a:r>
            <a:r>
              <a:rPr lang="en-US" dirty="0" err="1" smtClean="0">
                <a:solidFill>
                  <a:srgbClr val="FF0000"/>
                </a:solidFill>
              </a:rPr>
              <a:t>zəifləməsi</a:t>
            </a:r>
            <a:r>
              <a:rPr lang="en-US" dirty="0" smtClean="0">
                <a:solidFill>
                  <a:srgbClr val="FF0000"/>
                </a:solidFill>
              </a:rPr>
              <a:t>, </a:t>
            </a:r>
            <a:r>
              <a:rPr lang="en-US" dirty="0" err="1" smtClean="0">
                <a:solidFill>
                  <a:srgbClr val="FF0000"/>
                </a:solidFill>
              </a:rPr>
              <a:t>düşüncənin</a:t>
            </a:r>
            <a:r>
              <a:rPr lang="en-US" dirty="0" smtClean="0">
                <a:solidFill>
                  <a:srgbClr val="FF0000"/>
                </a:solidFill>
              </a:rPr>
              <a:t>  </a:t>
            </a:r>
            <a:r>
              <a:rPr lang="en-US" dirty="0" err="1" smtClean="0">
                <a:solidFill>
                  <a:srgbClr val="FF0000"/>
                </a:solidFill>
              </a:rPr>
              <a:t>kütləşməsi</a:t>
            </a:r>
            <a:r>
              <a:rPr lang="en-US" dirty="0" smtClean="0"/>
              <a:t>  və  </a:t>
            </a:r>
            <a:r>
              <a:rPr lang="en-US" dirty="0" err="1" smtClean="0"/>
              <a:t>bir</a:t>
            </a:r>
            <a:r>
              <a:rPr lang="en-US" dirty="0" smtClean="0"/>
              <a:t>  </a:t>
            </a:r>
            <a:r>
              <a:rPr lang="en-US" dirty="0" err="1" smtClean="0"/>
              <a:t>sıra</a:t>
            </a:r>
            <a:r>
              <a:rPr lang="en-US" dirty="0" smtClean="0"/>
              <a:t>  </a:t>
            </a:r>
            <a:r>
              <a:rPr lang="en-US" dirty="0" err="1" smtClean="0"/>
              <a:t>vegetativ</a:t>
            </a:r>
            <a:r>
              <a:rPr lang="en-US" dirty="0" smtClean="0"/>
              <a:t>  </a:t>
            </a:r>
            <a:endParaRPr lang="az-Latn-AZ" dirty="0" smtClean="0"/>
          </a:p>
          <a:p>
            <a:r>
              <a:rPr lang="en-US" dirty="0" err="1" smtClean="0"/>
              <a:t>əlamətlər</a:t>
            </a:r>
            <a:r>
              <a:rPr lang="en-US" dirty="0" smtClean="0"/>
              <a:t>  </a:t>
            </a:r>
            <a:r>
              <a:rPr lang="en-US" dirty="0" err="1" smtClean="0"/>
              <a:t>qeyd</a:t>
            </a:r>
            <a:r>
              <a:rPr lang="en-US" dirty="0" smtClean="0"/>
              <a:t>  </a:t>
            </a:r>
            <a:r>
              <a:rPr lang="en-US" dirty="0" err="1" smtClean="0"/>
              <a:t>edilir</a:t>
            </a:r>
            <a:r>
              <a:rPr lang="en-US" dirty="0" smtClean="0"/>
              <a:t>. Bu  </a:t>
            </a:r>
            <a:r>
              <a:rPr lang="en-US" dirty="0" err="1" smtClean="0"/>
              <a:t>maddələrdən</a:t>
            </a:r>
            <a:r>
              <a:rPr lang="en-US" dirty="0" smtClean="0"/>
              <a:t>  sui</a:t>
            </a:r>
            <a:r>
              <a:rPr lang="az-Latn-AZ" dirty="0" smtClean="0"/>
              <a:t>-i</a:t>
            </a:r>
            <a:r>
              <a:rPr lang="en-US" dirty="0" err="1" smtClean="0"/>
              <a:t>stifadə</a:t>
            </a:r>
            <a:r>
              <a:rPr lang="en-US" dirty="0" smtClean="0"/>
              <a:t>  </a:t>
            </a:r>
            <a:r>
              <a:rPr lang="en-US" dirty="0" err="1" smtClean="0"/>
              <a:t>davam</a:t>
            </a:r>
            <a:r>
              <a:rPr lang="en-US" dirty="0" smtClean="0"/>
              <a:t>  </a:t>
            </a:r>
            <a:r>
              <a:rPr lang="en-US" dirty="0" err="1" smtClean="0"/>
              <a:t>etdirilərsə</a:t>
            </a:r>
            <a:r>
              <a:rPr lang="az-Latn-AZ" dirty="0" smtClean="0"/>
              <a:t>, </a:t>
            </a:r>
            <a:r>
              <a:rPr lang="en-US" dirty="0" err="1" smtClean="0"/>
              <a:t>şəxsiyyətin</a:t>
            </a:r>
            <a:r>
              <a:rPr lang="en-US" dirty="0" smtClean="0"/>
              <a:t>  </a:t>
            </a:r>
            <a:r>
              <a:rPr lang="en-US" dirty="0" err="1" smtClean="0"/>
              <a:t>dəyişməsi</a:t>
            </a:r>
            <a:r>
              <a:rPr lang="az-Latn-AZ" dirty="0" smtClean="0"/>
              <a:t>,</a:t>
            </a:r>
            <a:r>
              <a:rPr lang="en-US" dirty="0" smtClean="0"/>
              <a:t>  </a:t>
            </a:r>
            <a:r>
              <a:rPr lang="en-US" dirty="0" err="1" smtClean="0"/>
              <a:t>qıcığa</a:t>
            </a:r>
            <a:r>
              <a:rPr lang="en-US" dirty="0" smtClean="0"/>
              <a:t>  </a:t>
            </a:r>
            <a:r>
              <a:rPr lang="en-US" dirty="0" err="1" smtClean="0"/>
              <a:t>qarşı</a:t>
            </a:r>
            <a:r>
              <a:rPr lang="en-US" dirty="0" smtClean="0"/>
              <a:t>  </a:t>
            </a:r>
            <a:r>
              <a:rPr lang="en-US" dirty="0" err="1" smtClean="0"/>
              <a:t>həssaslığın</a:t>
            </a:r>
            <a:r>
              <a:rPr lang="en-US" dirty="0" smtClean="0"/>
              <a:t>  </a:t>
            </a:r>
            <a:endParaRPr lang="az-Latn-AZ" dirty="0" smtClean="0"/>
          </a:p>
          <a:p>
            <a:r>
              <a:rPr lang="en-US" dirty="0" err="1" smtClean="0"/>
              <a:t>yüksəlməsi</a:t>
            </a:r>
            <a:r>
              <a:rPr lang="en-US" dirty="0" smtClean="0"/>
              <a:t>,</a:t>
            </a:r>
            <a:r>
              <a:rPr lang="az-Latn-AZ" dirty="0" smtClean="0"/>
              <a:t> </a:t>
            </a:r>
            <a:r>
              <a:rPr lang="en-US" dirty="0" err="1" smtClean="0"/>
              <a:t>əsəbilik</a:t>
            </a:r>
            <a:r>
              <a:rPr lang="en-US" dirty="0" smtClean="0"/>
              <a:t>,  </a:t>
            </a:r>
            <a:r>
              <a:rPr lang="en-US" dirty="0" err="1" smtClean="0"/>
              <a:t>qəzəb</a:t>
            </a:r>
            <a:r>
              <a:rPr lang="en-US" dirty="0" smtClean="0"/>
              <a:t>  </a:t>
            </a:r>
            <a:r>
              <a:rPr lang="en-US" dirty="0" err="1" smtClean="0"/>
              <a:t>hissi</a:t>
            </a:r>
            <a:r>
              <a:rPr lang="en-US" dirty="0" smtClean="0"/>
              <a:t>,  </a:t>
            </a:r>
            <a:r>
              <a:rPr lang="en-US" dirty="0" err="1" smtClean="0"/>
              <a:t>təfəkkürün</a:t>
            </a:r>
            <a:r>
              <a:rPr lang="en-US" dirty="0" smtClean="0"/>
              <a:t>  </a:t>
            </a:r>
            <a:r>
              <a:rPr lang="en-US" dirty="0" err="1" smtClean="0"/>
              <a:t>sürətlənməsi</a:t>
            </a:r>
            <a:r>
              <a:rPr lang="en-US" dirty="0" smtClean="0"/>
              <a:t>  və  </a:t>
            </a:r>
            <a:endParaRPr lang="az-Latn-AZ" dirty="0" smtClean="0"/>
          </a:p>
          <a:p>
            <a:r>
              <a:rPr lang="en-US" dirty="0" err="1" smtClean="0"/>
              <a:t>yaddaşın</a:t>
            </a:r>
            <a:r>
              <a:rPr lang="en-US" dirty="0" smtClean="0"/>
              <a:t>   </a:t>
            </a:r>
            <a:r>
              <a:rPr lang="en-US" dirty="0" err="1" smtClean="0"/>
              <a:t>zəifləməsi</a:t>
            </a:r>
            <a:r>
              <a:rPr lang="en-US" dirty="0" smtClean="0"/>
              <a:t>  </a:t>
            </a:r>
            <a:r>
              <a:rPr lang="en-US" dirty="0" err="1" smtClean="0"/>
              <a:t>meydana</a:t>
            </a:r>
            <a:r>
              <a:rPr lang="en-US" dirty="0" smtClean="0"/>
              <a:t>  </a:t>
            </a:r>
            <a:r>
              <a:rPr lang="en-US" dirty="0" err="1" smtClean="0"/>
              <a:t>çıxır</a:t>
            </a:r>
            <a:r>
              <a:rPr lang="en-US" dirty="0" smtClean="0"/>
              <a:t>.</a:t>
            </a:r>
            <a:endParaRPr lang="ru-RU" dirty="0"/>
          </a:p>
        </p:txBody>
      </p:sp>
    </p:spTree>
  </p:cSld>
  <p:clrMapOvr>
    <a:masterClrMapping/>
  </p:clrMapOvr>
  <p:transition spd="med" advTm="5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1844824"/>
            <a:ext cx="7858180" cy="5954434"/>
          </a:xfrm>
        </p:spPr>
        <p:txBody>
          <a:bodyPr>
            <a:normAutofit/>
          </a:bodyPr>
          <a:lstStyle/>
          <a:p>
            <a:pPr marL="361950" indent="-361950">
              <a:spcBef>
                <a:spcPts val="0"/>
              </a:spcBef>
              <a:spcAft>
                <a:spcPts val="0"/>
              </a:spcAft>
              <a:buNone/>
            </a:pPr>
            <a:r>
              <a:rPr lang="az-Latn-AZ" sz="2800" dirty="0" smtClean="0"/>
              <a:t>    Ps</a:t>
            </a:r>
            <a:r>
              <a:rPr lang="en-US" sz="2800" dirty="0" err="1" smtClean="0"/>
              <a:t>ixo</a:t>
            </a:r>
            <a:r>
              <a:rPr lang="az-Latn-AZ" sz="2800" dirty="0"/>
              <a:t>-</a:t>
            </a:r>
            <a:r>
              <a:rPr lang="en-US" sz="2800" dirty="0" err="1" smtClean="0"/>
              <a:t>orqanik</a:t>
            </a:r>
            <a:r>
              <a:rPr lang="en-US" sz="2800" dirty="0" smtClean="0"/>
              <a:t>   </a:t>
            </a:r>
            <a:r>
              <a:rPr lang="en-US" sz="2800" dirty="0" err="1" smtClean="0"/>
              <a:t>əlamətlər</a:t>
            </a:r>
            <a:r>
              <a:rPr lang="az-Latn-AZ" sz="2800" dirty="0" smtClean="0"/>
              <a:t>:</a:t>
            </a:r>
          </a:p>
          <a:p>
            <a:pPr marL="361950" indent="-361950">
              <a:spcBef>
                <a:spcPts val="0"/>
              </a:spcBef>
              <a:spcAft>
                <a:spcPts val="0"/>
              </a:spcAft>
              <a:buNone/>
            </a:pPr>
            <a:r>
              <a:rPr lang="az-Latn-AZ" sz="2800" dirty="0" smtClean="0"/>
              <a:t>   </a:t>
            </a:r>
            <a:r>
              <a:rPr lang="en-US" sz="2800" dirty="0" smtClean="0"/>
              <a:t>  </a:t>
            </a:r>
            <a:r>
              <a:rPr lang="az-Latn-AZ" sz="2600" dirty="0" err="1"/>
              <a:t>m</a:t>
            </a:r>
            <a:r>
              <a:rPr lang="en-US" sz="2600" dirty="0" err="1" smtClean="0"/>
              <a:t>araq</a:t>
            </a:r>
            <a:r>
              <a:rPr lang="en-US" sz="2600" dirty="0" smtClean="0"/>
              <a:t>  </a:t>
            </a:r>
            <a:r>
              <a:rPr lang="en-US" sz="2600" dirty="0" err="1" smtClean="0"/>
              <a:t>dairəsi</a:t>
            </a:r>
            <a:r>
              <a:rPr lang="en-US" sz="2600" dirty="0" smtClean="0"/>
              <a:t>  </a:t>
            </a:r>
            <a:r>
              <a:rPr lang="en-US" sz="2600" dirty="0" err="1" smtClean="0"/>
              <a:t>daralır</a:t>
            </a:r>
            <a:r>
              <a:rPr lang="en-US" sz="2600" dirty="0" smtClean="0"/>
              <a:t>,</a:t>
            </a:r>
          </a:p>
          <a:p>
            <a:pPr marL="361950" indent="-361950">
              <a:spcBef>
                <a:spcPts val="0"/>
              </a:spcBef>
              <a:spcAft>
                <a:spcPts val="0"/>
              </a:spcAft>
              <a:buNone/>
            </a:pPr>
            <a:r>
              <a:rPr lang="en-US" sz="2600" dirty="0" smtClean="0"/>
              <a:t>     </a:t>
            </a:r>
            <a:r>
              <a:rPr lang="en-US" sz="2600" dirty="0" err="1" smtClean="0"/>
              <a:t>əmək</a:t>
            </a:r>
            <a:r>
              <a:rPr lang="en-US" sz="2600" dirty="0" smtClean="0"/>
              <a:t>  </a:t>
            </a:r>
            <a:r>
              <a:rPr lang="en-US" sz="2600" dirty="0" err="1" smtClean="0"/>
              <a:t>qabiliyyətləri</a:t>
            </a:r>
            <a:r>
              <a:rPr lang="en-US" sz="2600" dirty="0" smtClean="0"/>
              <a:t>  </a:t>
            </a:r>
            <a:r>
              <a:rPr lang="en-US" sz="2600" dirty="0" err="1" smtClean="0"/>
              <a:t>enir</a:t>
            </a:r>
            <a:r>
              <a:rPr lang="en-US" sz="2600" dirty="0" smtClean="0"/>
              <a:t>, </a:t>
            </a:r>
          </a:p>
          <a:p>
            <a:pPr marL="361950" indent="-361950">
              <a:spcBef>
                <a:spcPts val="0"/>
              </a:spcBef>
              <a:spcAft>
                <a:spcPts val="0"/>
              </a:spcAft>
              <a:buNone/>
            </a:pPr>
            <a:r>
              <a:rPr lang="en-US" sz="2600" dirty="0" smtClean="0"/>
              <a:t>     t</a:t>
            </a:r>
            <a:r>
              <a:rPr lang="az-Latn-AZ" sz="2600" dirty="0" smtClean="0"/>
              <a:t>ü</a:t>
            </a:r>
            <a:r>
              <a:rPr lang="en-US" sz="2600" dirty="0" err="1" smtClean="0"/>
              <a:t>feyli</a:t>
            </a:r>
            <a:r>
              <a:rPr lang="en-US" sz="2600" dirty="0" smtClean="0"/>
              <a:t>  </a:t>
            </a:r>
            <a:r>
              <a:rPr lang="en-US" sz="2600" dirty="0" err="1" smtClean="0"/>
              <a:t>həyat</a:t>
            </a:r>
            <a:r>
              <a:rPr lang="en-US" sz="2600" dirty="0" smtClean="0"/>
              <a:t>  </a:t>
            </a:r>
            <a:r>
              <a:rPr lang="en-US" sz="2600" dirty="0" err="1" smtClean="0"/>
              <a:t>sürürlər</a:t>
            </a:r>
            <a:r>
              <a:rPr lang="en-US" sz="2600" dirty="0" smtClean="0"/>
              <a:t>. </a:t>
            </a:r>
          </a:p>
          <a:p>
            <a:pPr marL="361950" indent="-361950">
              <a:spcBef>
                <a:spcPts val="0"/>
              </a:spcBef>
              <a:spcAft>
                <a:spcPts val="0"/>
              </a:spcAft>
              <a:buNone/>
            </a:pPr>
            <a:r>
              <a:rPr lang="en-US" sz="2600" dirty="0" smtClean="0"/>
              <a:t>     </a:t>
            </a:r>
            <a:r>
              <a:rPr lang="en-US" sz="2600" dirty="0" err="1" smtClean="0"/>
              <a:t>Nevroloji</a:t>
            </a:r>
            <a:r>
              <a:rPr lang="en-US" sz="2600" dirty="0" smtClean="0"/>
              <a:t> </a:t>
            </a:r>
            <a:r>
              <a:rPr lang="en-US" sz="2600" dirty="0" err="1" smtClean="0"/>
              <a:t>pozuntular</a:t>
            </a:r>
            <a:r>
              <a:rPr lang="az-Latn-AZ" sz="2600" dirty="0"/>
              <a:t> </a:t>
            </a:r>
            <a:r>
              <a:rPr lang="az-Latn-AZ" sz="2600" dirty="0" smtClean="0"/>
              <a:t>inkişaf </a:t>
            </a:r>
            <a:r>
              <a:rPr lang="en-US" sz="2600" dirty="0" smtClean="0"/>
              <a:t>e</a:t>
            </a:r>
            <a:r>
              <a:rPr lang="az-Latn-AZ" sz="2600" dirty="0" smtClean="0"/>
              <a:t>dir</a:t>
            </a:r>
            <a:r>
              <a:rPr lang="en-US" sz="2600" dirty="0" smtClean="0"/>
              <a:t>. </a:t>
            </a:r>
            <a:r>
              <a:rPr lang="en-US" sz="2600" dirty="0" err="1" smtClean="0"/>
              <a:t>Belə</a:t>
            </a:r>
            <a:r>
              <a:rPr lang="en-US" sz="2600" dirty="0" smtClean="0"/>
              <a:t>  </a:t>
            </a:r>
            <a:r>
              <a:rPr lang="en-US" sz="2600" dirty="0" err="1" smtClean="0"/>
              <a:t>xəstələrdə</a:t>
            </a:r>
            <a:r>
              <a:rPr lang="en-US" sz="2600" dirty="0" smtClean="0"/>
              <a:t>  </a:t>
            </a:r>
            <a:r>
              <a:rPr lang="en-US" sz="2600" dirty="0" err="1" smtClean="0"/>
              <a:t>müşahidə</a:t>
            </a:r>
            <a:r>
              <a:rPr lang="en-US" sz="2600" dirty="0" smtClean="0"/>
              <a:t>  </a:t>
            </a:r>
            <a:r>
              <a:rPr lang="en-US" sz="2600" dirty="0" err="1" smtClean="0"/>
              <a:t>edilən</a:t>
            </a:r>
            <a:r>
              <a:rPr lang="en-US" sz="2600" dirty="0" smtClean="0"/>
              <a:t>  </a:t>
            </a:r>
            <a:r>
              <a:rPr lang="en-US" sz="2600" dirty="0" err="1" smtClean="0">
                <a:solidFill>
                  <a:srgbClr val="FF0000"/>
                </a:solidFill>
              </a:rPr>
              <a:t>abstinensiya</a:t>
            </a:r>
            <a:r>
              <a:rPr lang="en-US" sz="2600" dirty="0" smtClean="0"/>
              <a:t> </a:t>
            </a:r>
            <a:r>
              <a:rPr lang="en-US" sz="2600" dirty="0" err="1" smtClean="0">
                <a:solidFill>
                  <a:srgbClr val="FF0000"/>
                </a:solidFill>
              </a:rPr>
              <a:t>sindromu</a:t>
            </a:r>
            <a:r>
              <a:rPr lang="en-US" sz="2600" dirty="0" smtClean="0">
                <a:solidFill>
                  <a:srgbClr val="FF0000"/>
                </a:solidFill>
              </a:rPr>
              <a:t> </a:t>
            </a:r>
            <a:r>
              <a:rPr lang="en-US" sz="2600" dirty="0" smtClean="0"/>
              <a:t> </a:t>
            </a:r>
            <a:r>
              <a:rPr lang="en-US" sz="2600" dirty="0" err="1" smtClean="0"/>
              <a:t>güclü</a:t>
            </a:r>
            <a:r>
              <a:rPr lang="en-US" sz="2600" dirty="0" smtClean="0"/>
              <a:t>  </a:t>
            </a:r>
            <a:r>
              <a:rPr lang="en-US" sz="2600" dirty="0" err="1" smtClean="0"/>
              <a:t>şəklidə</a:t>
            </a:r>
            <a:r>
              <a:rPr lang="en-US" sz="2600" dirty="0" smtClean="0"/>
              <a:t>  </a:t>
            </a:r>
            <a:r>
              <a:rPr lang="en-US" sz="2600" dirty="0" err="1" smtClean="0"/>
              <a:t>təzahür</a:t>
            </a:r>
            <a:r>
              <a:rPr lang="en-US" sz="2600" dirty="0" smtClean="0"/>
              <a:t>  </a:t>
            </a:r>
            <a:r>
              <a:rPr lang="en-US" sz="2600" dirty="0" err="1" smtClean="0"/>
              <a:t>edir</a:t>
            </a:r>
            <a:r>
              <a:rPr lang="en-US" sz="2600" dirty="0" smtClean="0"/>
              <a:t>.</a:t>
            </a:r>
          </a:p>
        </p:txBody>
      </p:sp>
    </p:spTree>
  </p:cSld>
  <p:clrMapOvr>
    <a:masterClrMapping/>
  </p:clrMapOvr>
  <p:transition spd="med" advTm="5000">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az-Latn-AZ" dirty="0" smtClean="0">
                <a:solidFill>
                  <a:srgbClr val="FFC000"/>
                </a:solidFill>
              </a:rPr>
              <a:t>NARKOMANİYA</a:t>
            </a:r>
            <a:endParaRPr lang="ru-RU" dirty="0">
              <a:solidFill>
                <a:srgbClr val="FFC000"/>
              </a:solidFill>
            </a:endParaRPr>
          </a:p>
        </p:txBody>
      </p:sp>
      <p:sp>
        <p:nvSpPr>
          <p:cNvPr id="3" name="Содержимое 2"/>
          <p:cNvSpPr>
            <a:spLocks noGrp="1"/>
          </p:cNvSpPr>
          <p:nvPr>
            <p:ph idx="1"/>
          </p:nvPr>
        </p:nvSpPr>
        <p:spPr/>
        <p:txBody>
          <a:bodyPr>
            <a:normAutofit fontScale="85000" lnSpcReduction="10000"/>
          </a:bodyPr>
          <a:lstStyle/>
          <a:p>
            <a:pPr>
              <a:spcBef>
                <a:spcPts val="0"/>
              </a:spcBef>
              <a:spcAft>
                <a:spcPts val="0"/>
              </a:spcAft>
            </a:pPr>
            <a:r>
              <a:rPr lang="en-US" dirty="0" err="1" smtClean="0"/>
              <a:t>Narkomaniya</a:t>
            </a:r>
            <a:r>
              <a:rPr lang="az-Latn-AZ" dirty="0" smtClean="0"/>
              <a:t>nın</a:t>
            </a:r>
            <a:r>
              <a:rPr lang="en-US" dirty="0" smtClean="0"/>
              <a:t>  </a:t>
            </a:r>
            <a:r>
              <a:rPr lang="en-US" dirty="0" err="1" smtClean="0"/>
              <a:t>müalicə</a:t>
            </a:r>
            <a:r>
              <a:rPr lang="en-US" dirty="0" smtClean="0"/>
              <a:t>  </a:t>
            </a:r>
            <a:r>
              <a:rPr lang="en-US" dirty="0" err="1" smtClean="0"/>
              <a:t>oluna</a:t>
            </a:r>
            <a:r>
              <a:rPr lang="en-US" dirty="0" smtClean="0"/>
              <a:t>  </a:t>
            </a:r>
            <a:r>
              <a:rPr lang="en-US" dirty="0" err="1" smtClean="0"/>
              <a:t>bilməsi</a:t>
            </a:r>
            <a:r>
              <a:rPr lang="en-US" dirty="0" smtClean="0"/>
              <a:t>  </a:t>
            </a:r>
            <a:r>
              <a:rPr lang="en-US" dirty="0" err="1" smtClean="0"/>
              <a:t>xəstənin</a:t>
            </a:r>
            <a:r>
              <a:rPr lang="en-US" dirty="0" smtClean="0"/>
              <a:t>  </a:t>
            </a:r>
            <a:r>
              <a:rPr lang="en-US" dirty="0" err="1" smtClean="0"/>
              <a:t>bu</a:t>
            </a:r>
            <a:r>
              <a:rPr lang="en-US" dirty="0" smtClean="0"/>
              <a:t>  </a:t>
            </a:r>
            <a:r>
              <a:rPr lang="en-US" dirty="0" err="1" smtClean="0"/>
              <a:t>prosesə</a:t>
            </a:r>
            <a:r>
              <a:rPr lang="en-US" dirty="0" smtClean="0"/>
              <a:t>  </a:t>
            </a:r>
            <a:r>
              <a:rPr lang="en-US" dirty="0" err="1" smtClean="0"/>
              <a:t>fəal</a:t>
            </a:r>
            <a:r>
              <a:rPr lang="en-US" dirty="0" smtClean="0"/>
              <a:t>  </a:t>
            </a:r>
            <a:r>
              <a:rPr lang="en-US" dirty="0" err="1" smtClean="0"/>
              <a:t>münasibəti</a:t>
            </a:r>
            <a:r>
              <a:rPr lang="en-US" dirty="0" smtClean="0"/>
              <a:t>  </a:t>
            </a:r>
            <a:r>
              <a:rPr lang="en-US" dirty="0" err="1" smtClean="0"/>
              <a:t>ilə</a:t>
            </a:r>
            <a:r>
              <a:rPr lang="en-US" dirty="0" smtClean="0"/>
              <a:t>    </a:t>
            </a:r>
            <a:r>
              <a:rPr lang="en-US" dirty="0" err="1" smtClean="0"/>
              <a:t>müəyyən</a:t>
            </a:r>
            <a:r>
              <a:rPr lang="en-US" dirty="0" smtClean="0"/>
              <a:t>  </a:t>
            </a:r>
            <a:r>
              <a:rPr lang="en-US" dirty="0" err="1" smtClean="0"/>
              <a:t>edilir</a:t>
            </a:r>
            <a:r>
              <a:rPr lang="en-US" dirty="0" smtClean="0"/>
              <a:t>. </a:t>
            </a:r>
            <a:r>
              <a:rPr lang="en-US" dirty="0" err="1" smtClean="0"/>
              <a:t>Başqa</a:t>
            </a:r>
            <a:r>
              <a:rPr lang="en-US" dirty="0" smtClean="0"/>
              <a:t>  </a:t>
            </a:r>
            <a:r>
              <a:rPr lang="en-US" dirty="0" err="1" smtClean="0"/>
              <a:t>sözlə</a:t>
            </a:r>
            <a:r>
              <a:rPr lang="en-US" dirty="0" smtClean="0"/>
              <a:t>  </a:t>
            </a:r>
            <a:r>
              <a:rPr lang="en-US" dirty="0" err="1" smtClean="0"/>
              <a:t>terapevtik</a:t>
            </a:r>
            <a:r>
              <a:rPr lang="en-US" dirty="0" smtClean="0"/>
              <a:t>  </a:t>
            </a:r>
            <a:r>
              <a:rPr lang="en-US" dirty="0" err="1" smtClean="0"/>
              <a:t>tədbirlər</a:t>
            </a:r>
            <a:r>
              <a:rPr lang="en-US" dirty="0" smtClean="0"/>
              <a:t>  </a:t>
            </a:r>
            <a:r>
              <a:rPr lang="en-US" dirty="0" err="1" smtClean="0"/>
              <a:t>şəxsin</a:t>
            </a:r>
            <a:r>
              <a:rPr lang="en-US" dirty="0" smtClean="0"/>
              <a:t>  </a:t>
            </a:r>
            <a:r>
              <a:rPr lang="en-US" dirty="0" err="1" smtClean="0">
                <a:solidFill>
                  <a:srgbClr val="FF0000"/>
                </a:solidFill>
              </a:rPr>
              <a:t>könüllü</a:t>
            </a:r>
            <a:r>
              <a:rPr lang="en-US" dirty="0" smtClean="0">
                <a:solidFill>
                  <a:srgbClr val="FF0000"/>
                </a:solidFill>
              </a:rPr>
              <a:t>  </a:t>
            </a:r>
            <a:r>
              <a:rPr lang="en-US" dirty="0" err="1" smtClean="0">
                <a:solidFill>
                  <a:srgbClr val="FF0000"/>
                </a:solidFill>
              </a:rPr>
              <a:t>sürətdə</a:t>
            </a:r>
            <a:r>
              <a:rPr lang="en-US" dirty="0" smtClean="0">
                <a:solidFill>
                  <a:srgbClr val="FF0000"/>
                </a:solidFill>
              </a:rPr>
              <a:t> </a:t>
            </a:r>
            <a:r>
              <a:rPr lang="en-US" dirty="0" smtClean="0"/>
              <a:t> </a:t>
            </a:r>
          </a:p>
          <a:p>
            <a:pPr>
              <a:spcBef>
                <a:spcPts val="0"/>
              </a:spcBef>
              <a:spcAft>
                <a:spcPts val="0"/>
              </a:spcAft>
              <a:buNone/>
            </a:pPr>
            <a:r>
              <a:rPr lang="en-US" dirty="0" smtClean="0"/>
              <a:t>    </a:t>
            </a:r>
            <a:r>
              <a:rPr lang="en-US" dirty="0" err="1" smtClean="0"/>
              <a:t>razılı</a:t>
            </a:r>
            <a:r>
              <a:rPr lang="az-Latn-AZ" dirty="0" smtClean="0"/>
              <a:t>ğı</a:t>
            </a:r>
            <a:r>
              <a:rPr lang="en-US" dirty="0" smtClean="0"/>
              <a:t>  </a:t>
            </a:r>
            <a:r>
              <a:rPr lang="en-US" dirty="0" err="1" smtClean="0"/>
              <a:t>olduqda</a:t>
            </a:r>
            <a:r>
              <a:rPr lang="en-US" dirty="0" smtClean="0"/>
              <a:t>  </a:t>
            </a:r>
            <a:r>
              <a:rPr lang="en-US" dirty="0" err="1" smtClean="0"/>
              <a:t>müvəffəqiyyətli</a:t>
            </a:r>
            <a:r>
              <a:rPr lang="en-US" dirty="0" smtClean="0"/>
              <a:t>  </a:t>
            </a:r>
            <a:r>
              <a:rPr lang="en-US" dirty="0" err="1" smtClean="0"/>
              <a:t>ol</a:t>
            </a:r>
            <a:r>
              <a:rPr lang="az-Latn-AZ" dirty="0" smtClean="0"/>
              <a:t>a</a:t>
            </a:r>
            <a:r>
              <a:rPr lang="en-US" dirty="0" smtClean="0"/>
              <a:t> </a:t>
            </a:r>
            <a:r>
              <a:rPr lang="en-US" dirty="0" err="1" smtClean="0"/>
              <a:t>bilər</a:t>
            </a:r>
            <a:r>
              <a:rPr lang="en-US" dirty="0" smtClean="0"/>
              <a:t>. </a:t>
            </a:r>
            <a:r>
              <a:rPr lang="en-US" dirty="0" err="1" smtClean="0"/>
              <a:t>Müalicəyə</a:t>
            </a:r>
            <a:r>
              <a:rPr lang="en-US" dirty="0" smtClean="0"/>
              <a:t>  </a:t>
            </a:r>
            <a:r>
              <a:rPr lang="en-US" dirty="0" err="1" smtClean="0"/>
              <a:t>mümkün</a:t>
            </a:r>
            <a:r>
              <a:rPr lang="en-US" dirty="0" smtClean="0"/>
              <a:t>  </a:t>
            </a:r>
            <a:r>
              <a:rPr lang="en-US" dirty="0" err="1" smtClean="0"/>
              <a:t>qədər</a:t>
            </a:r>
            <a:r>
              <a:rPr lang="en-US" dirty="0" smtClean="0"/>
              <a:t>  </a:t>
            </a:r>
            <a:r>
              <a:rPr lang="en-US" dirty="0" err="1" smtClean="0"/>
              <a:t>tez</a:t>
            </a:r>
            <a:r>
              <a:rPr lang="en-US" dirty="0" smtClean="0"/>
              <a:t>  </a:t>
            </a:r>
            <a:r>
              <a:rPr lang="en-US" dirty="0" err="1" smtClean="0"/>
              <a:t>başlamaq</a:t>
            </a:r>
            <a:r>
              <a:rPr lang="en-US" dirty="0" smtClean="0"/>
              <a:t>  </a:t>
            </a:r>
            <a:r>
              <a:rPr lang="en-US" dirty="0" err="1" smtClean="0"/>
              <a:t>lazımdır</a:t>
            </a:r>
            <a:r>
              <a:rPr lang="en-US" dirty="0" smtClean="0"/>
              <a:t>. </a:t>
            </a:r>
            <a:r>
              <a:rPr lang="en-US" dirty="0" err="1" smtClean="0"/>
              <a:t>Xəstənin</a:t>
            </a:r>
            <a:r>
              <a:rPr lang="en-US" dirty="0" smtClean="0"/>
              <a:t>   </a:t>
            </a:r>
            <a:r>
              <a:rPr lang="en-US" dirty="0" err="1" smtClean="0"/>
              <a:t>narkotik</a:t>
            </a:r>
            <a:r>
              <a:rPr lang="en-US" dirty="0" smtClean="0"/>
              <a:t>  </a:t>
            </a:r>
            <a:r>
              <a:rPr lang="en-US" dirty="0" err="1" smtClean="0"/>
              <a:t>maddələri</a:t>
            </a:r>
            <a:r>
              <a:rPr lang="en-US" dirty="0" smtClean="0"/>
              <a:t>  </a:t>
            </a:r>
            <a:r>
              <a:rPr lang="en-US" dirty="0" err="1" smtClean="0"/>
              <a:t>əldə</a:t>
            </a:r>
            <a:r>
              <a:rPr lang="en-US" dirty="0" smtClean="0"/>
              <a:t>  </a:t>
            </a:r>
            <a:r>
              <a:rPr lang="en-US" dirty="0" err="1" smtClean="0"/>
              <a:t>edə</a:t>
            </a:r>
            <a:r>
              <a:rPr lang="en-US" dirty="0" smtClean="0"/>
              <a:t>  </a:t>
            </a:r>
            <a:r>
              <a:rPr lang="en-US" dirty="0" err="1" smtClean="0"/>
              <a:t>bilməsini</a:t>
            </a:r>
            <a:r>
              <a:rPr lang="az-Latn-AZ" dirty="0" smtClean="0"/>
              <a:t>n</a:t>
            </a:r>
            <a:r>
              <a:rPr lang="en-US" dirty="0" smtClean="0"/>
              <a:t>  </a:t>
            </a:r>
            <a:r>
              <a:rPr lang="en-US" dirty="0" err="1" smtClean="0"/>
              <a:t>qarşısını</a:t>
            </a:r>
            <a:r>
              <a:rPr lang="en-US" dirty="0" smtClean="0"/>
              <a:t>  </a:t>
            </a:r>
            <a:endParaRPr lang="az-Latn-AZ" dirty="0" smtClean="0"/>
          </a:p>
          <a:p>
            <a:pPr>
              <a:spcBef>
                <a:spcPts val="0"/>
              </a:spcBef>
              <a:spcAft>
                <a:spcPts val="0"/>
              </a:spcAft>
              <a:buNone/>
            </a:pPr>
            <a:r>
              <a:rPr lang="az-Latn-AZ" dirty="0"/>
              <a:t> </a:t>
            </a:r>
            <a:r>
              <a:rPr lang="az-Latn-AZ" dirty="0" smtClean="0"/>
              <a:t>   </a:t>
            </a:r>
            <a:r>
              <a:rPr lang="en-US" dirty="0" err="1" smtClean="0"/>
              <a:t>almaq</a:t>
            </a:r>
            <a:r>
              <a:rPr lang="en-US" dirty="0" smtClean="0"/>
              <a:t>  və  </a:t>
            </a:r>
            <a:r>
              <a:rPr lang="en-US" dirty="0" err="1" smtClean="0"/>
              <a:t>onun</a:t>
            </a:r>
            <a:r>
              <a:rPr lang="en-US" dirty="0" smtClean="0"/>
              <a:t>   </a:t>
            </a:r>
            <a:r>
              <a:rPr lang="en-US" dirty="0" err="1" smtClean="0"/>
              <a:t>əhətəsində</a:t>
            </a:r>
            <a:r>
              <a:rPr lang="en-US" dirty="0" smtClean="0"/>
              <a:t>  </a:t>
            </a:r>
            <a:r>
              <a:rPr lang="en-US" dirty="0" err="1" smtClean="0"/>
              <a:t>olan</a:t>
            </a:r>
            <a:r>
              <a:rPr lang="en-US" dirty="0" smtClean="0"/>
              <a:t>  </a:t>
            </a:r>
            <a:r>
              <a:rPr lang="en-US" dirty="0" err="1" smtClean="0"/>
              <a:t>narkomanları</a:t>
            </a:r>
            <a:r>
              <a:rPr lang="en-US" dirty="0" smtClean="0"/>
              <a:t>  </a:t>
            </a:r>
            <a:r>
              <a:rPr lang="en-US" dirty="0" err="1" smtClean="0"/>
              <a:t>kənar</a:t>
            </a:r>
            <a:r>
              <a:rPr lang="en-US" dirty="0" smtClean="0"/>
              <a:t>  </a:t>
            </a:r>
            <a:endParaRPr lang="az-Latn-AZ" dirty="0" smtClean="0"/>
          </a:p>
          <a:p>
            <a:pPr>
              <a:spcBef>
                <a:spcPts val="0"/>
              </a:spcBef>
              <a:spcAft>
                <a:spcPts val="0"/>
              </a:spcAft>
              <a:buNone/>
            </a:pPr>
            <a:r>
              <a:rPr lang="az-Latn-AZ" dirty="0" smtClean="0"/>
              <a:t>	</a:t>
            </a:r>
            <a:r>
              <a:rPr lang="en-US" dirty="0" err="1" smtClean="0"/>
              <a:t>etmək</a:t>
            </a:r>
            <a:r>
              <a:rPr lang="en-US" dirty="0" smtClean="0"/>
              <a:t>  </a:t>
            </a:r>
            <a:r>
              <a:rPr lang="en-US" dirty="0" err="1" smtClean="0"/>
              <a:t>bəzən</a:t>
            </a:r>
            <a:r>
              <a:rPr lang="en-US" dirty="0" smtClean="0"/>
              <a:t>  </a:t>
            </a:r>
            <a:r>
              <a:rPr lang="en-US" dirty="0" err="1" smtClean="0"/>
              <a:t>asan</a:t>
            </a:r>
            <a:r>
              <a:rPr lang="en-US" dirty="0" smtClean="0"/>
              <a:t>  </a:t>
            </a:r>
            <a:r>
              <a:rPr lang="en-US" dirty="0" err="1" smtClean="0"/>
              <a:t>olmur</a:t>
            </a:r>
            <a:r>
              <a:rPr lang="en-US" dirty="0" smtClean="0"/>
              <a:t>.  </a:t>
            </a:r>
            <a:r>
              <a:rPr lang="en-US" dirty="0" err="1" smtClean="0"/>
              <a:t>Ona</a:t>
            </a:r>
            <a:r>
              <a:rPr lang="en-US" dirty="0" smtClean="0"/>
              <a:t>  </a:t>
            </a:r>
            <a:r>
              <a:rPr lang="en-US" dirty="0" err="1" smtClean="0"/>
              <a:t>görə</a:t>
            </a:r>
            <a:r>
              <a:rPr lang="en-US" dirty="0" smtClean="0"/>
              <a:t>  </a:t>
            </a:r>
            <a:r>
              <a:rPr lang="en-US" dirty="0" err="1" smtClean="0"/>
              <a:t>xəstə</a:t>
            </a:r>
            <a:r>
              <a:rPr lang="en-US" dirty="0" smtClean="0"/>
              <a:t>  </a:t>
            </a:r>
            <a:r>
              <a:rPr lang="en-US" dirty="0" err="1" smtClean="0"/>
              <a:t>stasionara</a:t>
            </a:r>
            <a:r>
              <a:rPr lang="en-US" dirty="0" smtClean="0"/>
              <a:t>   </a:t>
            </a:r>
            <a:r>
              <a:rPr lang="en-US" dirty="0" err="1" smtClean="0"/>
              <a:t>yer</a:t>
            </a:r>
            <a:r>
              <a:rPr lang="az-Latn-AZ" dirty="0" smtClean="0"/>
              <a:t>-</a:t>
            </a:r>
            <a:r>
              <a:rPr lang="en-US" dirty="0" err="1" smtClean="0"/>
              <a:t>ləşdirilməli</a:t>
            </a:r>
            <a:r>
              <a:rPr lang="en-US" dirty="0" smtClean="0"/>
              <a:t>  </a:t>
            </a:r>
            <a:r>
              <a:rPr lang="en-US" dirty="0" err="1" smtClean="0"/>
              <a:t>və</a:t>
            </a:r>
            <a:r>
              <a:rPr lang="en-US" dirty="0" smtClean="0"/>
              <a:t>  </a:t>
            </a:r>
            <a:r>
              <a:rPr lang="en-US" dirty="0" err="1" smtClean="0"/>
              <a:t>orada</a:t>
            </a:r>
            <a:r>
              <a:rPr lang="en-US" dirty="0" smtClean="0"/>
              <a:t>  </a:t>
            </a:r>
            <a:r>
              <a:rPr lang="en-US" dirty="0" err="1" smtClean="0"/>
              <a:t>müalicə</a:t>
            </a:r>
            <a:r>
              <a:rPr lang="en-US" dirty="0" smtClean="0"/>
              <a:t>  </a:t>
            </a:r>
            <a:r>
              <a:rPr lang="en-US" dirty="0" err="1" smtClean="0"/>
              <a:t>olunmalıdır</a:t>
            </a:r>
            <a:r>
              <a:rPr lang="en-US" dirty="0" smtClean="0"/>
              <a:t>.  </a:t>
            </a:r>
            <a:r>
              <a:rPr lang="en-US" dirty="0" err="1" smtClean="0"/>
              <a:t>Stasionarda</a:t>
            </a:r>
            <a:r>
              <a:rPr lang="en-US" dirty="0" smtClean="0"/>
              <a:t>  sax</a:t>
            </a:r>
            <a:r>
              <a:rPr lang="az-Latn-AZ" dirty="0" smtClean="0"/>
              <a:t>-</a:t>
            </a:r>
            <a:r>
              <a:rPr lang="en-US" dirty="0" err="1" smtClean="0"/>
              <a:t>lanılma</a:t>
            </a:r>
            <a:r>
              <a:rPr lang="az-Latn-AZ" dirty="0" smtClean="0"/>
              <a:t> </a:t>
            </a:r>
            <a:r>
              <a:rPr lang="en-US" dirty="0" err="1" smtClean="0"/>
              <a:t>müddəti</a:t>
            </a:r>
            <a:r>
              <a:rPr lang="en-US" dirty="0" smtClean="0"/>
              <a:t>  </a:t>
            </a:r>
            <a:r>
              <a:rPr lang="en-US" dirty="0" err="1" smtClean="0"/>
              <a:t>iki</a:t>
            </a:r>
            <a:r>
              <a:rPr lang="en-US" dirty="0" smtClean="0"/>
              <a:t>  </a:t>
            </a:r>
            <a:r>
              <a:rPr lang="en-US" dirty="0" err="1" smtClean="0"/>
              <a:t>aydan</a:t>
            </a:r>
            <a:r>
              <a:rPr lang="en-US" dirty="0" smtClean="0"/>
              <a:t>  </a:t>
            </a:r>
            <a:r>
              <a:rPr lang="en-US" dirty="0" err="1" smtClean="0"/>
              <a:t>az</a:t>
            </a:r>
            <a:r>
              <a:rPr lang="en-US" dirty="0" smtClean="0"/>
              <a:t>  </a:t>
            </a:r>
            <a:r>
              <a:rPr lang="en-US" dirty="0" err="1" smtClean="0"/>
              <a:t>olmamalıdır</a:t>
            </a:r>
            <a:r>
              <a:rPr lang="en-US" dirty="0" smtClean="0"/>
              <a:t>.</a:t>
            </a:r>
          </a:p>
          <a:p>
            <a:pPr>
              <a:buNone/>
            </a:pPr>
            <a:endParaRPr lang="ru-RU" dirty="0" smtClean="0"/>
          </a:p>
          <a:p>
            <a:endParaRPr lang="ru-RU" dirty="0"/>
          </a:p>
        </p:txBody>
      </p:sp>
    </p:spTree>
  </p:cSld>
  <p:clrMapOvr>
    <a:masterClrMapping/>
  </p:clrMapOvr>
  <p:transition spd="med" advTm="5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857231"/>
            <a:ext cx="7189814" cy="1361973"/>
          </a:xfrm>
        </p:spPr>
        <p:txBody>
          <a:bodyPr>
            <a:normAutofit fontScale="90000"/>
          </a:bodyPr>
          <a:lstStyle/>
          <a:p>
            <a:r>
              <a:rPr lang="az-Latn-AZ" b="1" dirty="0">
                <a:solidFill>
                  <a:srgbClr val="FFC000"/>
                </a:solidFill>
                <a:effectLst>
                  <a:outerShdw blurRad="38100" dist="38100" dir="2700000" algn="tl">
                    <a:srgbClr val="000000">
                      <a:alpha val="43137"/>
                    </a:srgbClr>
                  </a:outerShdw>
                </a:effectLst>
              </a:rPr>
              <a:t>Nə üçün </a:t>
            </a:r>
            <a:r>
              <a:rPr lang="az-Latn-AZ" b="1" dirty="0" smtClean="0">
                <a:solidFill>
                  <a:srgbClr val="FFC000"/>
                </a:solidFill>
                <a:effectLst>
                  <a:outerShdw blurRad="38100" dist="38100" dir="2700000" algn="tl">
                    <a:srgbClr val="000000">
                      <a:alpha val="43137"/>
                    </a:srgbClr>
                  </a:outerShdw>
                </a:effectLst>
              </a:rPr>
              <a:t>narkotiklərin</a:t>
            </a:r>
            <a:r>
              <a:rPr lang="en-US" b="1" dirty="0" smtClean="0">
                <a:solidFill>
                  <a:srgbClr val="FFC000"/>
                </a:solidFill>
                <a:effectLst>
                  <a:outerShdw blurRad="38100" dist="38100" dir="2700000" algn="tl">
                    <a:srgbClr val="000000">
                      <a:alpha val="43137"/>
                    </a:srgbClr>
                  </a:outerShdw>
                </a:effectLst>
              </a:rPr>
              <a:t> q</a:t>
            </a:r>
            <a:r>
              <a:rPr lang="az-Latn-AZ" b="1" dirty="0" smtClean="0">
                <a:solidFill>
                  <a:srgbClr val="FFC000"/>
                </a:solidFill>
                <a:effectLst>
                  <a:outerShdw blurRad="38100" dist="38100" dir="2700000" algn="tl">
                    <a:srgbClr val="000000">
                      <a:alpha val="43137"/>
                    </a:srgbClr>
                  </a:outerShdw>
                </a:effectLst>
              </a:rPr>
              <a:t>əbulu əsasən </a:t>
            </a:r>
            <a:r>
              <a:rPr lang="az-Latn-AZ" b="1" dirty="0">
                <a:solidFill>
                  <a:srgbClr val="FFC000"/>
                </a:solidFill>
                <a:effectLst>
                  <a:outerShdw blurRad="38100" dist="38100" dir="2700000" algn="tl">
                    <a:srgbClr val="000000">
                      <a:alpha val="43137"/>
                    </a:srgbClr>
                  </a:outerShdw>
                </a:effectLst>
              </a:rPr>
              <a:t>gənclərin problemi hesab edilir?</a:t>
            </a:r>
            <a:r>
              <a:rPr lang="ru-RU" dirty="0" smtClean="0"/>
              <a:t/>
            </a:r>
            <a:br>
              <a:rPr lang="ru-RU" dirty="0" smtClean="0"/>
            </a:br>
            <a:endParaRPr lang="ru-RU" dirty="0"/>
          </a:p>
        </p:txBody>
      </p:sp>
      <p:sp>
        <p:nvSpPr>
          <p:cNvPr id="3" name="Содержимое 2"/>
          <p:cNvSpPr>
            <a:spLocks noGrp="1"/>
          </p:cNvSpPr>
          <p:nvPr>
            <p:ph idx="1"/>
          </p:nvPr>
        </p:nvSpPr>
        <p:spPr>
          <a:xfrm>
            <a:off x="755576" y="2060848"/>
            <a:ext cx="5472608" cy="4248472"/>
          </a:xfrm>
        </p:spPr>
        <p:txBody>
          <a:bodyPr>
            <a:noAutofit/>
          </a:bodyPr>
          <a:lstStyle/>
          <a:p>
            <a:pPr>
              <a:buNone/>
            </a:pPr>
            <a:endParaRPr lang="az-Latn-AZ" sz="1400" b="1" dirty="0" smtClean="0">
              <a:solidFill>
                <a:srgbClr val="7030A0"/>
              </a:solidFill>
            </a:endParaRPr>
          </a:p>
          <a:p>
            <a:pPr>
              <a:buNone/>
            </a:pPr>
            <a:r>
              <a:rPr lang="az-Latn-AZ" sz="1400" b="1" dirty="0" smtClean="0">
                <a:solidFill>
                  <a:srgbClr val="7030A0"/>
                </a:solidFill>
              </a:rPr>
              <a:t>      13-19 yaşlarındakı gənclər psixi cəhətdən daha həssas olduqları üçün </a:t>
            </a:r>
            <a:r>
              <a:rPr lang="az-Latn-AZ" sz="1400" b="1" dirty="0" smtClean="0">
                <a:solidFill>
                  <a:srgbClr val="FF0000"/>
                </a:solidFill>
              </a:rPr>
              <a:t>kritik, böhran dövrü keçirirlər. </a:t>
            </a:r>
          </a:p>
          <a:p>
            <a:r>
              <a:rPr lang="az-Latn-AZ" sz="1400" b="1" dirty="0" smtClean="0">
                <a:solidFill>
                  <a:srgbClr val="7030A0"/>
                </a:solidFill>
              </a:rPr>
              <a:t>Ümumiyyətlə,  gənclər yeniliklərin, qeyri-adiliklərin axtarışına meyillidirlər, öz imkanlarını yüksək qiymətləndirirlər. </a:t>
            </a:r>
          </a:p>
          <a:p>
            <a:r>
              <a:rPr lang="az-Latn-AZ" sz="1400" b="1" dirty="0" smtClean="0">
                <a:solidFill>
                  <a:srgbClr val="7030A0"/>
                </a:solidFill>
              </a:rPr>
              <a:t>Kütləvi informasiya vasitələri insanların düşüncələrindəki </a:t>
            </a:r>
            <a:r>
              <a:rPr lang="az-Latn-AZ" sz="1400" b="1" dirty="0" smtClean="0">
                <a:solidFill>
                  <a:srgbClr val="FF0000"/>
                </a:solidFill>
              </a:rPr>
              <a:t>ənənəvi</a:t>
            </a:r>
            <a:r>
              <a:rPr lang="az-Latn-AZ" sz="1400" b="1" dirty="0" smtClean="0">
                <a:solidFill>
                  <a:srgbClr val="7030A0"/>
                </a:solidFill>
              </a:rPr>
              <a:t> </a:t>
            </a:r>
            <a:r>
              <a:rPr lang="az-Latn-AZ" sz="1400" b="1" dirty="0" smtClean="0">
                <a:solidFill>
                  <a:srgbClr val="FF0000"/>
                </a:solidFill>
              </a:rPr>
              <a:t>dəyərlər sistemini dəyişməyə</a:t>
            </a:r>
            <a:r>
              <a:rPr lang="az-Latn-AZ" sz="1400" b="1" dirty="0" smtClean="0">
                <a:solidFill>
                  <a:srgbClr val="7030A0"/>
                </a:solidFill>
              </a:rPr>
              <a:t>, xeyir və şər anlayışları arasındakı sərhədləri pozmağa  yönəlikdir.  Bu, nevroza,  reallığın qəbul edilməməsinə səbəb olur. </a:t>
            </a:r>
          </a:p>
          <a:p>
            <a:r>
              <a:rPr lang="az-Latn-AZ" sz="1400" b="1" dirty="0" smtClean="0">
                <a:solidFill>
                  <a:srgbClr val="FF0000"/>
                </a:solidFill>
              </a:rPr>
              <a:t>Mənəvi məqsədyönlülük </a:t>
            </a:r>
            <a:r>
              <a:rPr lang="az-Latn-AZ" sz="1400" b="1" dirty="0" smtClean="0">
                <a:solidFill>
                  <a:srgbClr val="7030A0"/>
                </a:solidFill>
              </a:rPr>
              <a:t>olmadıqda fantaziyalar dünyasına qaçış cəhdi  yaranır</a:t>
            </a:r>
            <a:r>
              <a:rPr lang="en-US" sz="1400" b="1" dirty="0" smtClean="0">
                <a:solidFill>
                  <a:srgbClr val="7030A0"/>
                </a:solidFill>
              </a:rPr>
              <a:t>. </a:t>
            </a:r>
            <a:r>
              <a:rPr lang="az-Latn-AZ" sz="1400" b="1" dirty="0" smtClean="0">
                <a:solidFill>
                  <a:srgbClr val="7030A0"/>
                </a:solidFill>
              </a:rPr>
              <a:t> Dayanıqsız psixikaya və formalaşmamış mənəvi dəyərlər sisteminə malik insanlar tezliklə onların təsiri altına düşürlər.       </a:t>
            </a:r>
            <a:endParaRPr lang="ru-RU" sz="1400" b="1" dirty="0" smtClean="0">
              <a:solidFill>
                <a:srgbClr val="7030A0"/>
              </a:solidFill>
            </a:endParaRPr>
          </a:p>
          <a:p>
            <a:endParaRPr lang="ru-RU" sz="1350" dirty="0">
              <a:solidFill>
                <a:srgbClr val="7030A0"/>
              </a:solidFill>
            </a:endParaRPr>
          </a:p>
        </p:txBody>
      </p:sp>
      <p:pic>
        <p:nvPicPr>
          <p:cNvPr id="4" name="Рисунок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00192" y="3645024"/>
            <a:ext cx="2290389" cy="2664295"/>
          </a:xfrm>
          <a:prstGeom prst="rect">
            <a:avLst/>
          </a:prstGeom>
        </p:spPr>
      </p:pic>
    </p:spTree>
  </p:cSld>
  <p:clrMapOvr>
    <a:masterClrMapping/>
  </p:clrMapOvr>
  <p:transition spd="med" advTm="5000">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484784"/>
            <a:ext cx="7355574" cy="1196752"/>
          </a:xfrm>
        </p:spPr>
        <p:txBody>
          <a:bodyPr>
            <a:normAutofit fontScale="90000"/>
          </a:bodyPr>
          <a:lstStyle/>
          <a:p>
            <a:r>
              <a:rPr lang="az-Latn-AZ" sz="3600" b="1" i="1" dirty="0" smtClean="0">
                <a:solidFill>
                  <a:srgbClr val="FFC000"/>
                </a:solidFill>
                <a:effectLst>
                  <a:outerShdw blurRad="38100" dist="38100" dir="2700000" algn="tl">
                    <a:srgbClr val="000000">
                      <a:alpha val="43137"/>
                    </a:srgbClr>
                  </a:outerShdw>
                </a:effectLst>
              </a:rPr>
              <a:t>VALIDEYİNLƏR </a:t>
            </a:r>
            <a:r>
              <a:rPr lang="az-Latn-AZ" sz="3600" b="1" i="1" dirty="0">
                <a:solidFill>
                  <a:srgbClr val="FFC000"/>
                </a:solidFill>
                <a:effectLst>
                  <a:outerShdw blurRad="38100" dist="38100" dir="2700000" algn="tl">
                    <a:srgbClr val="000000">
                      <a:alpha val="43137"/>
                    </a:srgbClr>
                  </a:outerShdw>
                </a:effectLst>
              </a:rPr>
              <a:t>ÜÇÜN </a:t>
            </a:r>
            <a:r>
              <a:rPr lang="az-Latn-AZ" sz="3600" b="1" i="1" dirty="0" smtClean="0">
                <a:solidFill>
                  <a:srgbClr val="FFC000"/>
                </a:solidFill>
                <a:effectLst>
                  <a:outerShdw blurRad="38100" dist="38100" dir="2700000" algn="tl">
                    <a:srgbClr val="000000">
                      <a:alpha val="43137"/>
                    </a:srgbClr>
                  </a:outerShdw>
                </a:effectLst>
              </a:rPr>
              <a:t>TƏLIMAT</a:t>
            </a:r>
            <a:r>
              <a:rPr lang="en-US" dirty="0" smtClean="0">
                <a:solidFill>
                  <a:srgbClr val="FFC000"/>
                </a:solidFill>
              </a:rPr>
              <a:t/>
            </a:r>
            <a:br>
              <a:rPr lang="en-US" dirty="0" smtClean="0">
                <a:solidFill>
                  <a:srgbClr val="FFC000"/>
                </a:solidFill>
              </a:rPr>
            </a:br>
            <a:r>
              <a:rPr lang="az-Latn-AZ" b="1" i="1" dirty="0" smtClean="0">
                <a:solidFill>
                  <a:srgbClr val="00B0F0"/>
                </a:solidFill>
              </a:rPr>
              <a:t>Sizin övladınızın narkotik istifadə etdiyini göstərən  əlamətlər və simptomlar</a:t>
            </a:r>
            <a:r>
              <a:rPr lang="en-US" dirty="0" smtClean="0">
                <a:solidFill>
                  <a:srgbClr val="FF0000"/>
                </a:solidFill>
              </a:rPr>
              <a:t/>
            </a:r>
            <a:br>
              <a:rPr lang="en-US" dirty="0" smtClean="0">
                <a:solidFill>
                  <a:srgbClr val="FF0000"/>
                </a:solidFill>
              </a:rPr>
            </a:b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Содержимое 2"/>
          <p:cNvSpPr>
            <a:spLocks noGrp="1"/>
          </p:cNvSpPr>
          <p:nvPr>
            <p:ph idx="1"/>
          </p:nvPr>
        </p:nvSpPr>
        <p:spPr>
          <a:xfrm>
            <a:off x="611560" y="2636912"/>
            <a:ext cx="7330703" cy="3444997"/>
          </a:xfrm>
        </p:spPr>
        <p:txBody>
          <a:bodyPr>
            <a:normAutofit fontScale="70000" lnSpcReduction="20000"/>
          </a:bodyPr>
          <a:lstStyle/>
          <a:p>
            <a:r>
              <a:rPr lang="az-Latn-AZ" b="1" dirty="0" smtClean="0">
                <a:solidFill>
                  <a:srgbClr val="00B050"/>
                </a:solidFill>
                <a:effectLst>
                  <a:outerShdw blurRad="38100" dist="38100" dir="2700000" algn="tl">
                    <a:srgbClr val="000000">
                      <a:alpha val="43137"/>
                    </a:srgbClr>
                  </a:outerShdw>
                </a:effectLst>
              </a:rPr>
              <a:t>Fizioloji əlamətlər:</a:t>
            </a:r>
            <a:endParaRPr lang="ru-RU" b="1" dirty="0" smtClean="0">
              <a:solidFill>
                <a:srgbClr val="00B050"/>
              </a:solidFill>
              <a:effectLst>
                <a:outerShdw blurRad="38100" dist="38100" dir="2700000" algn="tl">
                  <a:srgbClr val="000000">
                    <a:alpha val="43137"/>
                  </a:srgbClr>
                </a:outerShdw>
              </a:effectLst>
            </a:endParaRPr>
          </a:p>
          <a:p>
            <a:r>
              <a:rPr lang="az-Latn-AZ" dirty="0" smtClean="0">
                <a:solidFill>
                  <a:srgbClr val="7030A0"/>
                </a:solidFill>
              </a:rPr>
              <a:t>- solğunluq və dərinin qızarması;</a:t>
            </a:r>
            <a:endParaRPr lang="ru-RU" dirty="0" smtClean="0">
              <a:solidFill>
                <a:srgbClr val="7030A0"/>
              </a:solidFill>
            </a:endParaRPr>
          </a:p>
          <a:p>
            <a:r>
              <a:rPr lang="az-Latn-AZ" dirty="0" smtClean="0">
                <a:solidFill>
                  <a:srgbClr val="7030A0"/>
                </a:solidFill>
              </a:rPr>
              <a:t>- göz bəbəklərinin genişlənməsi və ya daralması, qızarmız və ya bulanıq gözlər;</a:t>
            </a:r>
            <a:endParaRPr lang="ru-RU" dirty="0" smtClean="0">
              <a:solidFill>
                <a:srgbClr val="7030A0"/>
              </a:solidFill>
            </a:endParaRPr>
          </a:p>
          <a:p>
            <a:r>
              <a:rPr lang="az-Latn-AZ" dirty="0" smtClean="0">
                <a:solidFill>
                  <a:srgbClr val="7030A0"/>
                </a:solidFill>
              </a:rPr>
              <a:t>- dolaşıq, ləng və ya sürətli nitq;</a:t>
            </a:r>
            <a:endParaRPr lang="ru-RU" dirty="0" smtClean="0">
              <a:solidFill>
                <a:srgbClr val="7030A0"/>
              </a:solidFill>
            </a:endParaRPr>
          </a:p>
          <a:p>
            <a:r>
              <a:rPr lang="az-Latn-AZ" dirty="0" smtClean="0">
                <a:solidFill>
                  <a:srgbClr val="7030A0"/>
                </a:solidFill>
              </a:rPr>
              <a:t>- iştahanın azalması, arıqlama və ya çox qida qəbulu;</a:t>
            </a:r>
            <a:endParaRPr lang="ru-RU" dirty="0" smtClean="0">
              <a:solidFill>
                <a:srgbClr val="7030A0"/>
              </a:solidFill>
            </a:endParaRPr>
          </a:p>
          <a:p>
            <a:r>
              <a:rPr lang="az-Latn-AZ" dirty="0" smtClean="0">
                <a:solidFill>
                  <a:srgbClr val="7030A0"/>
                </a:solidFill>
              </a:rPr>
              <a:t>- xronik öskürək;</a:t>
            </a:r>
            <a:endParaRPr lang="ru-RU" dirty="0" smtClean="0">
              <a:solidFill>
                <a:srgbClr val="7030A0"/>
              </a:solidFill>
            </a:endParaRPr>
          </a:p>
          <a:p>
            <a:r>
              <a:rPr lang="az-Latn-AZ" dirty="0" smtClean="0">
                <a:solidFill>
                  <a:srgbClr val="7030A0"/>
                </a:solidFill>
              </a:rPr>
              <a:t>- hərəkətin pis koordinasiyası (yırğalanmaq və ya  büdrəmək);</a:t>
            </a:r>
            <a:endParaRPr lang="ru-RU" dirty="0" smtClean="0">
              <a:solidFill>
                <a:srgbClr val="7030A0"/>
              </a:solidFill>
            </a:endParaRPr>
          </a:p>
          <a:p>
            <a:r>
              <a:rPr lang="az-Latn-AZ" dirty="0" smtClean="0">
                <a:solidFill>
                  <a:srgbClr val="7030A0"/>
                </a:solidFill>
              </a:rPr>
              <a:t>- arterial təztiqin kəskin dəyişməsi;</a:t>
            </a:r>
            <a:endParaRPr lang="ru-RU" dirty="0" smtClean="0">
              <a:solidFill>
                <a:srgbClr val="7030A0"/>
              </a:solidFill>
            </a:endParaRPr>
          </a:p>
          <a:p>
            <a:r>
              <a:rPr lang="az-Latn-AZ" dirty="0" smtClean="0">
                <a:solidFill>
                  <a:srgbClr val="7030A0"/>
                </a:solidFill>
              </a:rPr>
              <a:t>- həzm yolunun pozulması.</a:t>
            </a:r>
            <a:endParaRPr lang="ru-RU" dirty="0">
              <a:solidFill>
                <a:srgbClr val="7030A0"/>
              </a:solidFill>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220072" y="4941168"/>
            <a:ext cx="3312368" cy="1354465"/>
          </a:xfrm>
          <a:prstGeom prst="rect">
            <a:avLst/>
          </a:prstGeom>
        </p:spPr>
      </p:pic>
    </p:spTree>
  </p:cSld>
  <p:clrMapOvr>
    <a:masterClrMapping/>
  </p:clrMapOvr>
  <p:transition spd="med" advTm="5000">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620688"/>
            <a:ext cx="6798734" cy="1303867"/>
          </a:xfrm>
        </p:spPr>
        <p:txBody>
          <a:bodyPr/>
          <a:lstStyle/>
          <a:p>
            <a:r>
              <a:rPr lang="az-Latn-AZ" b="1" i="1" dirty="0">
                <a:solidFill>
                  <a:srgbClr val="FFC000"/>
                </a:solidFill>
                <a:effectLst>
                  <a:outerShdw blurRad="38100" dist="38100" dir="2700000" algn="tl">
                    <a:srgbClr val="000000">
                      <a:alpha val="43137"/>
                    </a:srgbClr>
                  </a:outerShdw>
                </a:effectLst>
              </a:rPr>
              <a:t>Davranış əlamətləri:</a:t>
            </a:r>
            <a:endParaRPr lang="ru-RU" i="1" dirty="0">
              <a:solidFill>
                <a:srgbClr val="FFC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899592" y="1628800"/>
            <a:ext cx="6798736" cy="4680520"/>
          </a:xfrm>
        </p:spPr>
        <p:txBody>
          <a:bodyPr>
            <a:normAutofit fontScale="47500" lnSpcReduction="20000"/>
          </a:bodyPr>
          <a:lstStyle/>
          <a:p>
            <a:pPr>
              <a:buNone/>
            </a:pPr>
            <a:endParaRPr lang="ru-RU" sz="4000" b="1" i="1" dirty="0" smtClean="0">
              <a:solidFill>
                <a:srgbClr val="7030A0"/>
              </a:solidFill>
            </a:endParaRPr>
          </a:p>
          <a:p>
            <a:r>
              <a:rPr lang="az-Latn-AZ" sz="4000" dirty="0" smtClean="0">
                <a:solidFill>
                  <a:srgbClr val="7030A0"/>
                </a:solidFill>
              </a:rPr>
              <a:t>- səbəbsiz yerə həyəcan, süstlük;</a:t>
            </a:r>
            <a:endParaRPr lang="ru-RU" sz="4000" dirty="0" smtClean="0">
              <a:solidFill>
                <a:srgbClr val="7030A0"/>
              </a:solidFill>
            </a:endParaRPr>
          </a:p>
          <a:p>
            <a:r>
              <a:rPr lang="en-US" sz="4000" dirty="0" smtClean="0">
                <a:solidFill>
                  <a:srgbClr val="7030A0"/>
                </a:solidFill>
              </a:rPr>
              <a:t>- </a:t>
            </a:r>
            <a:r>
              <a:rPr lang="az-Latn-AZ" sz="4000" dirty="0" smtClean="0">
                <a:solidFill>
                  <a:srgbClr val="7030A0"/>
                </a:solidFill>
              </a:rPr>
              <a:t>iş  qabiliyyətinin  artması və ya azalması</a:t>
            </a:r>
            <a:r>
              <a:rPr lang="en-US" sz="4000" dirty="0" smtClean="0">
                <a:solidFill>
                  <a:srgbClr val="7030A0"/>
                </a:solidFill>
              </a:rPr>
              <a:t>;</a:t>
            </a:r>
            <a:endParaRPr lang="ru-RU" sz="4000" dirty="0" smtClean="0">
              <a:solidFill>
                <a:srgbClr val="7030A0"/>
              </a:solidFill>
            </a:endParaRPr>
          </a:p>
          <a:p>
            <a:r>
              <a:rPr lang="en-US" sz="4000" dirty="0" smtClean="0">
                <a:solidFill>
                  <a:srgbClr val="7030A0"/>
                </a:solidFill>
              </a:rPr>
              <a:t>- </a:t>
            </a:r>
            <a:r>
              <a:rPr lang="az-Latn-AZ" sz="4000" dirty="0" smtClean="0">
                <a:solidFill>
                  <a:srgbClr val="7030A0"/>
                </a:solidFill>
              </a:rPr>
              <a:t>hər şeyə qarşı laqeydliyin artması, yaddaşın və diqqətin pisləşməsi</a:t>
            </a:r>
            <a:r>
              <a:rPr lang="en-US" sz="4000" dirty="0" smtClean="0">
                <a:solidFill>
                  <a:srgbClr val="7030A0"/>
                </a:solidFill>
              </a:rPr>
              <a:t>;</a:t>
            </a:r>
            <a:endParaRPr lang="ru-RU" sz="4000" dirty="0" smtClean="0">
              <a:solidFill>
                <a:srgbClr val="7030A0"/>
              </a:solidFill>
            </a:endParaRPr>
          </a:p>
          <a:p>
            <a:r>
              <a:rPr lang="en-US" sz="4000" dirty="0" smtClean="0">
                <a:solidFill>
                  <a:srgbClr val="7030A0"/>
                </a:solidFill>
              </a:rPr>
              <a:t>- </a:t>
            </a:r>
            <a:r>
              <a:rPr lang="az-Latn-AZ" sz="4000" dirty="0" smtClean="0">
                <a:solidFill>
                  <a:srgbClr val="7030A0"/>
                </a:solidFill>
              </a:rPr>
              <a:t>naməlum səbəblərdən uşağın evdən getməyi, məktəbdən qaçmağı;</a:t>
            </a:r>
            <a:endParaRPr lang="ru-RU" sz="4000" dirty="0" smtClean="0">
              <a:solidFill>
                <a:srgbClr val="7030A0"/>
              </a:solidFill>
            </a:endParaRPr>
          </a:p>
          <a:p>
            <a:r>
              <a:rPr lang="en-US" sz="4000" dirty="0" smtClean="0">
                <a:solidFill>
                  <a:srgbClr val="7030A0"/>
                </a:solidFill>
              </a:rPr>
              <a:t>- </a:t>
            </a:r>
            <a:r>
              <a:rPr lang="az-Latn-AZ" sz="4000" dirty="0" smtClean="0">
                <a:solidFill>
                  <a:srgbClr val="7030A0"/>
                </a:solidFill>
              </a:rPr>
              <a:t> diqqəti cəmləyə bilməmək</a:t>
            </a:r>
            <a:r>
              <a:rPr lang="en-US" sz="4000" dirty="0" smtClean="0">
                <a:solidFill>
                  <a:srgbClr val="7030A0"/>
                </a:solidFill>
              </a:rPr>
              <a:t>;</a:t>
            </a:r>
            <a:endParaRPr lang="ru-RU" sz="4000" dirty="0" smtClean="0">
              <a:solidFill>
                <a:srgbClr val="7030A0"/>
              </a:solidFill>
            </a:endParaRPr>
          </a:p>
          <a:p>
            <a:r>
              <a:rPr lang="en-US" sz="4000" dirty="0" smtClean="0">
                <a:solidFill>
                  <a:srgbClr val="7030A0"/>
                </a:solidFill>
              </a:rPr>
              <a:t>- </a:t>
            </a:r>
            <a:r>
              <a:rPr lang="az-Latn-AZ" sz="4000" dirty="0" smtClean="0">
                <a:solidFill>
                  <a:srgbClr val="7030A0"/>
                </a:solidFill>
              </a:rPr>
              <a:t>tənqidə qarşı qeyri-normal reaksiya, əhvalın tez-tez və kəskin dəyişilməsi</a:t>
            </a:r>
            <a:r>
              <a:rPr lang="en-US" sz="4000" dirty="0" smtClean="0">
                <a:solidFill>
                  <a:srgbClr val="7030A0"/>
                </a:solidFill>
              </a:rPr>
              <a:t>;</a:t>
            </a:r>
            <a:endParaRPr lang="ru-RU" sz="4000" dirty="0" smtClean="0">
              <a:solidFill>
                <a:srgbClr val="7030A0"/>
              </a:solidFill>
            </a:endParaRPr>
          </a:p>
          <a:p>
            <a:pPr>
              <a:buNone/>
            </a:pPr>
            <a:r>
              <a:rPr lang="az-Latn-AZ" sz="4000" dirty="0" smtClean="0">
                <a:solidFill>
                  <a:srgbClr val="7030A0"/>
                </a:solidFill>
              </a:rPr>
              <a:t>      </a:t>
            </a:r>
            <a:r>
              <a:rPr lang="en-US" sz="4000" dirty="0" smtClean="0">
                <a:solidFill>
                  <a:srgbClr val="7030A0"/>
                </a:solidFill>
              </a:rPr>
              <a:t>- </a:t>
            </a:r>
            <a:r>
              <a:rPr lang="az-Latn-AZ" sz="4000" dirty="0" smtClean="0">
                <a:solidFill>
                  <a:srgbClr val="7030A0"/>
                </a:solidFill>
              </a:rPr>
              <a:t>əvvəllər yaxın olduğu insanlarla ünsiyyətdən qaçmaq</a:t>
            </a:r>
            <a:r>
              <a:rPr lang="en-US" sz="4000" dirty="0" smtClean="0">
                <a:solidFill>
                  <a:srgbClr val="7030A0"/>
                </a:solidFill>
              </a:rPr>
              <a:t>;</a:t>
            </a:r>
            <a:endParaRPr lang="ru-RU" sz="4000" dirty="0" smtClean="0">
              <a:solidFill>
                <a:srgbClr val="7030A0"/>
              </a:solidFill>
            </a:endParaRPr>
          </a:p>
          <a:p>
            <a:r>
              <a:rPr lang="en-US" sz="4000" dirty="0" smtClean="0">
                <a:solidFill>
                  <a:srgbClr val="7030A0"/>
                </a:solidFill>
              </a:rPr>
              <a:t>- </a:t>
            </a:r>
            <a:r>
              <a:rPr lang="az-Latn-AZ" sz="4000" dirty="0" smtClean="0">
                <a:solidFill>
                  <a:srgbClr val="7030A0"/>
                </a:solidFill>
              </a:rPr>
              <a:t>məktəbdəki uğurların azalması</a:t>
            </a:r>
            <a:r>
              <a:rPr lang="en-US" sz="4000" dirty="0" smtClean="0">
                <a:solidFill>
                  <a:srgbClr val="7030A0"/>
                </a:solidFill>
              </a:rPr>
              <a:t>;</a:t>
            </a:r>
            <a:endParaRPr lang="ru-RU" sz="4000" dirty="0" smtClean="0">
              <a:solidFill>
                <a:srgbClr val="7030A0"/>
              </a:solidFill>
            </a:endParaRPr>
          </a:p>
          <a:p>
            <a:r>
              <a:rPr lang="en-US" sz="4000" dirty="0" smtClean="0">
                <a:solidFill>
                  <a:srgbClr val="7030A0"/>
                </a:solidFill>
              </a:rPr>
              <a:t>- </a:t>
            </a:r>
            <a:r>
              <a:rPr lang="az-Latn-AZ" sz="4000" dirty="0" smtClean="0">
                <a:solidFill>
                  <a:srgbClr val="7030A0"/>
                </a:solidFill>
              </a:rPr>
              <a:t>daima pul istəmək</a:t>
            </a:r>
            <a:r>
              <a:rPr lang="en-US" sz="4000" dirty="0" smtClean="0">
                <a:solidFill>
                  <a:srgbClr val="7030A0"/>
                </a:solidFill>
              </a:rPr>
              <a:t>;</a:t>
            </a:r>
            <a:endParaRPr lang="ru-RU" sz="4000" dirty="0" smtClean="0">
              <a:solidFill>
                <a:srgbClr val="7030A0"/>
              </a:solidFill>
            </a:endParaRPr>
          </a:p>
          <a:p>
            <a:r>
              <a:rPr lang="en-US" sz="4000" dirty="0" smtClean="0">
                <a:solidFill>
                  <a:srgbClr val="7030A0"/>
                </a:solidFill>
              </a:rPr>
              <a:t>- </a:t>
            </a:r>
            <a:r>
              <a:rPr lang="az-Latn-AZ" sz="4000" dirty="0" smtClean="0">
                <a:solidFill>
                  <a:srgbClr val="7030A0"/>
                </a:solidFill>
              </a:rPr>
              <a:t>evdən qiymətli əşyaların itməsi</a:t>
            </a:r>
            <a:r>
              <a:rPr lang="en-US" sz="4000" dirty="0" smtClean="0">
                <a:solidFill>
                  <a:srgbClr val="7030A0"/>
                </a:solidFill>
              </a:rPr>
              <a:t>;</a:t>
            </a:r>
            <a:endParaRPr lang="ru-RU" sz="4000" dirty="0" smtClean="0">
              <a:solidFill>
                <a:srgbClr val="7030A0"/>
              </a:solidFill>
            </a:endParaRPr>
          </a:p>
          <a:p>
            <a:r>
              <a:rPr lang="en-US" sz="4000" dirty="0" smtClean="0">
                <a:solidFill>
                  <a:srgbClr val="7030A0"/>
                </a:solidFill>
              </a:rPr>
              <a:t>- </a:t>
            </a:r>
            <a:r>
              <a:rPr lang="az-Latn-AZ" sz="4000" dirty="0" smtClean="0">
                <a:solidFill>
                  <a:srgbClr val="7030A0"/>
                </a:solidFill>
              </a:rPr>
              <a:t>tez-tez yalan danışma, diribaşlıq, yalançılıq</a:t>
            </a:r>
            <a:r>
              <a:rPr lang="en-US" sz="4000" dirty="0" smtClean="0">
                <a:solidFill>
                  <a:srgbClr val="7030A0"/>
                </a:solidFill>
              </a:rPr>
              <a:t>;</a:t>
            </a:r>
            <a:endParaRPr lang="ru-RU" sz="4000" dirty="0" smtClean="0">
              <a:solidFill>
                <a:srgbClr val="7030A0"/>
              </a:solidFill>
            </a:endParaRPr>
          </a:p>
          <a:p>
            <a:pPr>
              <a:buNone/>
            </a:pPr>
            <a:endParaRPr lang="ru-RU" sz="4000" dirty="0" smtClean="0">
              <a:solidFill>
                <a:srgbClr val="7030A0"/>
              </a:solidFill>
            </a:endParaRPr>
          </a:p>
          <a:p>
            <a:endParaRPr lang="ru-RU" dirty="0">
              <a:solidFill>
                <a:srgbClr val="7030A0"/>
              </a:solidFill>
            </a:endParaRPr>
          </a:p>
        </p:txBody>
      </p:sp>
    </p:spTree>
  </p:cSld>
  <p:clrMapOvr>
    <a:masterClrMapping/>
  </p:clrMapOvr>
  <p:transition spd="med" advTm="5000">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az-Latn-AZ" b="1" dirty="0">
                <a:solidFill>
                  <a:srgbClr val="FFC000"/>
                </a:solidFill>
                <a:effectLst>
                  <a:outerShdw blurRad="38100" dist="38100" dir="2700000" algn="tl">
                    <a:srgbClr val="000000">
                      <a:alpha val="43137"/>
                    </a:srgbClr>
                  </a:outerShdw>
                </a:effectLst>
              </a:rPr>
              <a:t>Növbəti əlamətlər:</a:t>
            </a:r>
            <a:r>
              <a:rPr lang="ru-RU" b="1" i="1" dirty="0" smtClean="0">
                <a:solidFill>
                  <a:srgbClr val="FF0000"/>
                </a:solidFill>
                <a:effectLst>
                  <a:outerShdw blurRad="38100" dist="38100" dir="2700000" algn="tl">
                    <a:srgbClr val="000000">
                      <a:alpha val="43137"/>
                    </a:srgbClr>
                  </a:outerShdw>
                </a:effectLst>
              </a:rPr>
              <a:t/>
            </a:r>
            <a:br>
              <a:rPr lang="ru-RU" b="1" i="1" dirty="0" smtClean="0">
                <a:solidFill>
                  <a:srgbClr val="FF0000"/>
                </a:solidFill>
                <a:effectLst>
                  <a:outerShdw blurRad="38100" dist="38100" dir="2700000" algn="tl">
                    <a:srgbClr val="000000">
                      <a:alpha val="43137"/>
                    </a:srgbClr>
                  </a:outerShdw>
                </a:effectLst>
              </a:rPr>
            </a:br>
            <a:endParaRPr lang="ru-RU" b="1" i="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a:bodyPr>
          <a:lstStyle/>
          <a:p>
            <a:r>
              <a:rPr lang="az-Latn-AZ" dirty="0">
                <a:solidFill>
                  <a:srgbClr val="7030A0"/>
                </a:solidFill>
              </a:rPr>
              <a:t>- iynə yerləri (xüsusi ilə venalarda), kəsiklər, qançırlar;</a:t>
            </a:r>
            <a:endParaRPr lang="ru-RU" dirty="0" smtClean="0">
              <a:solidFill>
                <a:srgbClr val="7030A0"/>
              </a:solidFill>
            </a:endParaRPr>
          </a:p>
          <a:p>
            <a:r>
              <a:rPr lang="az-Latn-AZ" dirty="0">
                <a:solidFill>
                  <a:srgbClr val="7030A0"/>
                </a:solidFill>
              </a:rPr>
              <a:t>- boru şəkilində bükülmüş kağız və pul kupyurlar; </a:t>
            </a:r>
            <a:endParaRPr lang="ru-RU" dirty="0" smtClean="0">
              <a:solidFill>
                <a:srgbClr val="7030A0"/>
              </a:solidFill>
            </a:endParaRPr>
          </a:p>
          <a:p>
            <a:r>
              <a:rPr lang="az-Latn-AZ" dirty="0">
                <a:solidFill>
                  <a:srgbClr val="7030A0"/>
                </a:solidFill>
              </a:rPr>
              <a:t>- hisli qaşıqlar;</a:t>
            </a:r>
            <a:endParaRPr lang="ru-RU" dirty="0" smtClean="0">
              <a:solidFill>
                <a:srgbClr val="7030A0"/>
              </a:solidFill>
            </a:endParaRPr>
          </a:p>
          <a:p>
            <a:r>
              <a:rPr lang="az-Latn-AZ" dirty="0">
                <a:solidFill>
                  <a:srgbClr val="7030A0"/>
                </a:solidFill>
              </a:rPr>
              <a:t>- kapsullar, dərman şüşələri, qutular;</a:t>
            </a:r>
            <a:endParaRPr lang="ru-RU" dirty="0" smtClean="0">
              <a:solidFill>
                <a:srgbClr val="7030A0"/>
              </a:solidFill>
            </a:endParaRPr>
          </a:p>
          <a:p>
            <a:r>
              <a:rPr lang="az-Latn-AZ" dirty="0">
                <a:solidFill>
                  <a:srgbClr val="7030A0"/>
                </a:solidFill>
              </a:rPr>
              <a:t>- yuxugətirici və ya sakitləşdirici təsirə malik dərman qutuları;</a:t>
            </a:r>
            <a:endParaRPr lang="ru-RU" dirty="0" smtClean="0">
              <a:solidFill>
                <a:srgbClr val="7030A0"/>
              </a:solidFill>
            </a:endParaRPr>
          </a:p>
          <a:p>
            <a:r>
              <a:rPr lang="az-Latn-AZ" dirty="0">
                <a:solidFill>
                  <a:srgbClr val="7030A0"/>
                </a:solidFill>
              </a:rPr>
              <a:t>- siqaret qutularında papiroslar.</a:t>
            </a:r>
            <a:endParaRPr lang="ru-RU" dirty="0">
              <a:solidFill>
                <a:srgbClr val="7030A0"/>
              </a:solidFill>
            </a:endParaRPr>
          </a:p>
        </p:txBody>
      </p:sp>
    </p:spTree>
  </p:cSld>
  <p:clrMapOvr>
    <a:masterClrMapping/>
  </p:clrMapOvr>
  <p:transition spd="med" advTm="5000">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6" y="785795"/>
            <a:ext cx="6798734" cy="1433410"/>
          </a:xfrm>
        </p:spPr>
        <p:txBody>
          <a:bodyPr>
            <a:normAutofit fontScale="90000"/>
          </a:bodyPr>
          <a:lstStyle/>
          <a:p>
            <a:r>
              <a:rPr lang="az-Latn-AZ" b="1" dirty="0">
                <a:solidFill>
                  <a:srgbClr val="FFC000"/>
                </a:solidFill>
                <a:effectLst>
                  <a:outerShdw blurRad="38100" dist="38100" dir="2700000" algn="tl">
                    <a:srgbClr val="000000">
                      <a:alpha val="43137"/>
                    </a:srgbClr>
                  </a:outerShdw>
                </a:effectLst>
              </a:rPr>
              <a:t>Uşağınızın narkotik qəbul etdiyindən şübhələnirsinizsə, nə etmək lazımdır?</a:t>
            </a:r>
            <a:endParaRPr lang="ru-RU" dirty="0">
              <a:solidFill>
                <a:srgbClr val="FFC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827584" y="2276872"/>
            <a:ext cx="6942752" cy="3888432"/>
          </a:xfrm>
        </p:spPr>
        <p:txBody>
          <a:bodyPr>
            <a:normAutofit fontScale="25000" lnSpcReduction="20000"/>
          </a:bodyPr>
          <a:lstStyle/>
          <a:p>
            <a:r>
              <a:rPr lang="az-Latn-AZ" sz="8000" dirty="0">
                <a:solidFill>
                  <a:srgbClr val="7030A0"/>
                </a:solidFill>
              </a:rPr>
              <a:t>- həddindən artıq </a:t>
            </a:r>
            <a:r>
              <a:rPr lang="az-Latn-AZ" sz="8000" dirty="0" smtClean="0">
                <a:solidFill>
                  <a:srgbClr val="7030A0"/>
                </a:solidFill>
              </a:rPr>
              <a:t> şübhə </a:t>
            </a:r>
            <a:r>
              <a:rPr lang="az-Latn-AZ" sz="8000" dirty="0">
                <a:solidFill>
                  <a:srgbClr val="7030A0"/>
                </a:solidFill>
              </a:rPr>
              <a:t>nümayiş etdirmədən, onu diqqətlə </a:t>
            </a:r>
            <a:r>
              <a:rPr lang="az-Latn-AZ" sz="8000" b="1" dirty="0">
                <a:solidFill>
                  <a:srgbClr val="FF0000"/>
                </a:solidFill>
              </a:rPr>
              <a:t>müşahidə</a:t>
            </a:r>
            <a:r>
              <a:rPr lang="az-Latn-AZ" sz="8000" dirty="0">
                <a:solidFill>
                  <a:srgbClr val="FF0000"/>
                </a:solidFill>
              </a:rPr>
              <a:t> </a:t>
            </a:r>
            <a:r>
              <a:rPr lang="az-Latn-AZ" sz="8000" dirty="0">
                <a:solidFill>
                  <a:srgbClr val="7030A0"/>
                </a:solidFill>
              </a:rPr>
              <a:t>edin;</a:t>
            </a:r>
            <a:endParaRPr lang="ru-RU" sz="8000" dirty="0" smtClean="0">
              <a:solidFill>
                <a:srgbClr val="7030A0"/>
              </a:solidFill>
            </a:endParaRPr>
          </a:p>
          <a:p>
            <a:r>
              <a:rPr lang="az-Latn-AZ" sz="8000" dirty="0">
                <a:solidFill>
                  <a:srgbClr val="7030A0"/>
                </a:solidFill>
              </a:rPr>
              <a:t>- uşağınızın üstünə qışqırmadan və ya onu nədəsə günahlandırmadan ailə iclası yığın, uşağınız üzərində olan müşahidələrinizi müzakirə edin; - uşağınıza əxlaq dərsi verməyin, heç bir halda onu </a:t>
            </a:r>
            <a:r>
              <a:rPr lang="az-Latn-AZ" sz="8000" b="1" dirty="0">
                <a:solidFill>
                  <a:srgbClr val="FF0000"/>
                </a:solidFill>
              </a:rPr>
              <a:t>hədələməyin və cəzalandırmayın</a:t>
            </a:r>
            <a:r>
              <a:rPr lang="az-Latn-AZ" sz="8000" dirty="0">
                <a:solidFill>
                  <a:srgbClr val="7030A0"/>
                </a:solidFill>
              </a:rPr>
              <a:t>;</a:t>
            </a:r>
            <a:endParaRPr lang="ru-RU" sz="8000" dirty="0" smtClean="0">
              <a:solidFill>
                <a:srgbClr val="7030A0"/>
              </a:solidFill>
            </a:endParaRPr>
          </a:p>
          <a:p>
            <a:r>
              <a:rPr lang="az-Latn-AZ" sz="8000" dirty="0">
                <a:solidFill>
                  <a:srgbClr val="7030A0"/>
                </a:solidFill>
              </a:rPr>
              <a:t>- anlayış və qayğı göstərməklə, uşağınızı </a:t>
            </a:r>
            <a:r>
              <a:rPr lang="az-Latn-AZ" sz="8000" b="1" dirty="0">
                <a:solidFill>
                  <a:srgbClr val="FF0000"/>
                </a:solidFill>
              </a:rPr>
              <a:t>dəstəkləyin;</a:t>
            </a:r>
            <a:endParaRPr lang="ru-RU" sz="8000" b="1" dirty="0" smtClean="0">
              <a:solidFill>
                <a:srgbClr val="FF0000"/>
              </a:solidFill>
            </a:endParaRPr>
          </a:p>
          <a:p>
            <a:r>
              <a:rPr lang="az-Latn-AZ" sz="8000" dirty="0">
                <a:solidFill>
                  <a:srgbClr val="7030A0"/>
                </a:solidFill>
              </a:rPr>
              <a:t>- düşdüyü yolun, bütün </a:t>
            </a:r>
            <a:r>
              <a:rPr lang="az-Latn-AZ" sz="8000" b="1" dirty="0">
                <a:solidFill>
                  <a:srgbClr val="FF0000"/>
                </a:solidFill>
              </a:rPr>
              <a:t>təhlükələrini ona izah edin;</a:t>
            </a:r>
            <a:endParaRPr lang="ru-RU" sz="8000" b="1" dirty="0" smtClean="0">
              <a:solidFill>
                <a:srgbClr val="FF0000"/>
              </a:solidFill>
            </a:endParaRPr>
          </a:p>
          <a:p>
            <a:r>
              <a:rPr lang="az-Latn-AZ" sz="8000" dirty="0">
                <a:solidFill>
                  <a:srgbClr val="7030A0"/>
                </a:solidFill>
              </a:rPr>
              <a:t>- xüsusi </a:t>
            </a:r>
            <a:r>
              <a:rPr lang="az-Latn-AZ" sz="8000" b="1" dirty="0">
                <a:solidFill>
                  <a:srgbClr val="FF0000"/>
                </a:solidFill>
              </a:rPr>
              <a:t>kömək olmadan</a:t>
            </a:r>
            <a:r>
              <a:rPr lang="az-Latn-AZ" sz="8000" dirty="0">
                <a:solidFill>
                  <a:srgbClr val="7030A0"/>
                </a:solidFill>
              </a:rPr>
              <a:t>, özünün öhdəsindən gələcəyinə </a:t>
            </a:r>
            <a:r>
              <a:rPr lang="az-Latn-AZ" sz="8000" dirty="0" smtClean="0">
                <a:solidFill>
                  <a:srgbClr val="7030A0"/>
                </a:solidFill>
              </a:rPr>
              <a:t> inanmayın</a:t>
            </a:r>
            <a:r>
              <a:rPr lang="az-Latn-AZ" sz="8000" dirty="0">
                <a:solidFill>
                  <a:srgbClr val="7030A0"/>
                </a:solidFill>
              </a:rPr>
              <a:t>;</a:t>
            </a:r>
            <a:endParaRPr lang="ru-RU" sz="8000" dirty="0" smtClean="0">
              <a:solidFill>
                <a:srgbClr val="7030A0"/>
              </a:solidFill>
            </a:endParaRPr>
          </a:p>
          <a:p>
            <a:r>
              <a:rPr lang="az-Latn-AZ" sz="8000" dirty="0">
                <a:solidFill>
                  <a:srgbClr val="7030A0"/>
                </a:solidFill>
              </a:rPr>
              <a:t>- mütəxəssisə müraciət etmək, mütəxəssislə məsləhətləşmək üçün onu </a:t>
            </a:r>
            <a:r>
              <a:rPr lang="az-Latn-AZ" sz="8000" b="1" dirty="0">
                <a:solidFill>
                  <a:srgbClr val="FF0000"/>
                </a:solidFill>
              </a:rPr>
              <a:t>yola gətirməyə çalışın</a:t>
            </a:r>
            <a:r>
              <a:rPr lang="az-Latn-AZ" sz="8000" dirty="0">
                <a:solidFill>
                  <a:srgbClr val="7030A0"/>
                </a:solidFill>
              </a:rPr>
              <a:t>.</a:t>
            </a:r>
            <a:endParaRPr lang="ru-RU" sz="8000" dirty="0" smtClean="0">
              <a:solidFill>
                <a:srgbClr val="7030A0"/>
              </a:solidFill>
            </a:endParaRPr>
          </a:p>
          <a:p>
            <a:pPr>
              <a:buNone/>
            </a:pPr>
            <a:r>
              <a:rPr lang="az-Latn-AZ" sz="8000" dirty="0">
                <a:solidFill>
                  <a:srgbClr val="7030A0"/>
                </a:solidFill>
              </a:rPr>
              <a:t> </a:t>
            </a:r>
            <a:endParaRPr lang="ru-RU" sz="8000" dirty="0" smtClean="0">
              <a:solidFill>
                <a:srgbClr val="7030A0"/>
              </a:solidFill>
            </a:endParaRPr>
          </a:p>
          <a:p>
            <a:r>
              <a:rPr lang="az-Latn-AZ" dirty="0">
                <a:solidFill>
                  <a:srgbClr val="7030A0"/>
                </a:solidFill>
              </a:rPr>
              <a:t> </a:t>
            </a:r>
            <a:endParaRPr lang="ru-RU" dirty="0" smtClean="0">
              <a:solidFill>
                <a:srgbClr val="7030A0"/>
              </a:solidFill>
            </a:endParaRPr>
          </a:p>
          <a:p>
            <a:endParaRPr lang="ru-RU" dirty="0">
              <a:solidFill>
                <a:srgbClr val="7030A0"/>
              </a:solidFill>
            </a:endParaRPr>
          </a:p>
        </p:txBody>
      </p:sp>
    </p:spTree>
  </p:cSld>
  <p:clrMapOvr>
    <a:masterClrMapping/>
  </p:clrMapOvr>
  <p:transition spd="med" advTm="5000">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500042"/>
            <a:ext cx="6798734" cy="1303867"/>
          </a:xfrm>
        </p:spPr>
        <p:txBody>
          <a:bodyPr>
            <a:normAutofit fontScale="90000"/>
          </a:bodyPr>
          <a:lstStyle/>
          <a:p>
            <a:r>
              <a:rPr lang="az-Latn-AZ" b="1" dirty="0" smtClean="0">
                <a:solidFill>
                  <a:srgbClr val="FFC000"/>
                </a:solidFill>
                <a:effectLst>
                  <a:outerShdw blurRad="38100" dist="38100" dir="2700000" algn="tl">
                    <a:srgbClr val="000000">
                      <a:alpha val="43137"/>
                    </a:srgbClr>
                  </a:outerShdw>
                </a:effectLst>
              </a:rPr>
              <a:t>Təklif olunan narkotiklərdən imtina etməyin üsulları</a:t>
            </a:r>
            <a:endParaRPr lang="ru-RU" dirty="0" smtClean="0">
              <a:solidFill>
                <a:srgbClr val="FFC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755576" y="2348880"/>
            <a:ext cx="7858180" cy="4153093"/>
          </a:xfrm>
        </p:spPr>
        <p:txBody>
          <a:bodyPr>
            <a:normAutofit fontScale="62500" lnSpcReduction="20000"/>
          </a:bodyPr>
          <a:lstStyle/>
          <a:p>
            <a:pPr lvl="0"/>
            <a:r>
              <a:rPr lang="az-Latn-AZ" b="1" dirty="0" smtClean="0"/>
              <a:t>1. </a:t>
            </a:r>
            <a:r>
              <a:rPr lang="az-Latn-AZ" b="1" dirty="0" smtClean="0">
                <a:solidFill>
                  <a:srgbClr val="FF0000"/>
                </a:solidFill>
              </a:rPr>
              <a:t>Müttəfiq seçmək</a:t>
            </a:r>
            <a:r>
              <a:rPr lang="az-Latn-AZ" b="1" dirty="0" smtClean="0"/>
              <a:t>: dəstədə sizinlə razı olan adamı axtarmaq, - bu dəstək almağa kömək edir və narkotik istifadəçilərinin tərəfdaşların sayının azalmasına kömək edir.</a:t>
            </a:r>
            <a:endParaRPr lang="ru-RU" dirty="0" smtClean="0"/>
          </a:p>
          <a:p>
            <a:pPr lvl="0"/>
            <a:r>
              <a:rPr lang="az-Latn-AZ" b="1" dirty="0" smtClean="0"/>
              <a:t>2. </a:t>
            </a:r>
            <a:r>
              <a:rPr lang="az-Latn-AZ" b="1" dirty="0" smtClean="0">
                <a:solidFill>
                  <a:srgbClr val="FF0000"/>
                </a:solidFill>
              </a:rPr>
              <a:t>“Oxların yerini dəyişərək” demək</a:t>
            </a:r>
            <a:r>
              <a:rPr lang="az-Latn-AZ" b="1" dirty="0" smtClean="0"/>
              <a:t>: siz onlardan heç birini nəsə etməyə məcbur etmirsiniz, bəs nəyə görə onlar sizdən əl çəkmirlər?</a:t>
            </a:r>
            <a:endParaRPr lang="ru-RU" dirty="0" smtClean="0"/>
          </a:p>
          <a:p>
            <a:pPr lvl="0"/>
            <a:r>
              <a:rPr lang="az-Latn-AZ" b="1" dirty="0" smtClean="0"/>
              <a:t>3</a:t>
            </a:r>
            <a:r>
              <a:rPr lang="az-Latn-AZ" b="1" dirty="0" smtClean="0">
                <a:solidFill>
                  <a:srgbClr val="FF0000"/>
                </a:solidFill>
              </a:rPr>
              <a:t>. Mövzunu dəyişmək</a:t>
            </a:r>
            <a:r>
              <a:rPr lang="az-Latn-AZ" b="1" dirty="0" smtClean="0"/>
              <a:t>: maraqlı olan və narkotik qəbulu ilə əlaqəli olmayan başqa bir şey fikirləşin (idman zalına, rəqsə getmək və ya nəsə fikirləşmək). </a:t>
            </a:r>
            <a:endParaRPr lang="ru-RU" dirty="0" smtClean="0"/>
          </a:p>
          <a:p>
            <a:pPr lvl="0"/>
            <a:r>
              <a:rPr lang="az-Latn-AZ" b="1" dirty="0" smtClean="0"/>
              <a:t>4. </a:t>
            </a:r>
            <a:r>
              <a:rPr lang="az-Latn-AZ" b="1" dirty="0" smtClean="0">
                <a:solidFill>
                  <a:srgbClr val="FF0000"/>
                </a:solidFill>
              </a:rPr>
              <a:t>Gərari ərtələmək</a:t>
            </a:r>
          </a:p>
          <a:p>
            <a:pPr lvl="0"/>
            <a:r>
              <a:rPr lang="az-Latn-AZ" b="1" dirty="0" smtClean="0"/>
              <a:t>5. </a:t>
            </a:r>
            <a:r>
              <a:rPr lang="az-Latn-AZ" b="1" dirty="0" smtClean="0">
                <a:solidFill>
                  <a:srgbClr val="FF0000"/>
                </a:solidFill>
              </a:rPr>
              <a:t>“İntelektual yanaşma”: </a:t>
            </a:r>
            <a:r>
              <a:rPr lang="az-Latn-AZ" b="1" dirty="0" smtClean="0"/>
              <a:t>əgər onlar bunun zərərsiz olduğunu sübut etməyə çalışırlarsa, onların harda  yalan danışdıqlarını və ya nəticələrini bilmədiklərini  qeyd etmək (bunun üçün tütünün, spirtli içkilərin, narkotiklərin zərərini bilmək lazımdır).</a:t>
            </a:r>
            <a:endParaRPr lang="ru-RU" dirty="0" smtClean="0"/>
          </a:p>
          <a:p>
            <a:pPr lvl="0"/>
            <a:r>
              <a:rPr lang="az-Latn-AZ" b="1" dirty="0" smtClean="0"/>
              <a:t>6. Heç nəyə baxmayaraq </a:t>
            </a:r>
            <a:r>
              <a:rPr lang="az-Latn-AZ" b="1" dirty="0" smtClean="0">
                <a:solidFill>
                  <a:srgbClr val="FF0000"/>
                </a:solidFill>
              </a:rPr>
              <a:t>“YOX” </a:t>
            </a:r>
            <a:r>
              <a:rPr lang="az-Latn-AZ" b="1" dirty="0" smtClean="0"/>
              <a:t>deməkdə təkidli olmaq. Şəxsi fikrinizin olması hüququnda dayanmaq. Bu həmçinin, sərt xarakterinizin olmasını sübut edəcək.</a:t>
            </a:r>
            <a:endParaRPr lang="ru-RU" dirty="0" smtClean="0"/>
          </a:p>
          <a:p>
            <a:pPr lvl="0"/>
            <a:r>
              <a:rPr lang="az-Latn-AZ" b="1" dirty="0" smtClean="0"/>
              <a:t>7. </a:t>
            </a:r>
            <a:r>
              <a:rPr lang="az-Latn-AZ" b="1" dirty="0" smtClean="0">
                <a:solidFill>
                  <a:srgbClr val="FF0000"/>
                </a:solidFill>
              </a:rPr>
              <a:t>Onları qorxutmaq</a:t>
            </a:r>
            <a:r>
              <a:rPr lang="az-Latn-AZ" b="1" dirty="0" smtClean="0"/>
              <a:t>: əgər onlar istifadə etsələr, hansı qorxunc nəticələrin olacağını təsvir etmək (məsələn: tutacaqlar, hepatitə yoluxacaqlar və s.).</a:t>
            </a:r>
            <a:endParaRPr lang="ru-RU" dirty="0" smtClean="0"/>
          </a:p>
          <a:p>
            <a:pPr lvl="0"/>
            <a:r>
              <a:rPr lang="az-Latn-AZ" b="1" dirty="0" smtClean="0"/>
              <a:t>8. </a:t>
            </a:r>
            <a:r>
              <a:rPr lang="az-Latn-AZ" b="1" dirty="0" smtClean="0">
                <a:solidFill>
                  <a:srgbClr val="FF0000"/>
                </a:solidFill>
              </a:rPr>
              <a:t>Yan keçmək</a:t>
            </a:r>
            <a:r>
              <a:rPr lang="az-Latn-AZ" b="1" dirty="0" smtClean="0"/>
              <a:t>: əgər hər h</a:t>
            </a:r>
            <a:r>
              <a:rPr lang="en-US" b="1" dirty="0" smtClean="0"/>
              <a:t>a</a:t>
            </a:r>
            <a:r>
              <a:rPr lang="az-Latn-AZ" b="1" dirty="0" smtClean="0"/>
              <a:t>nsı dəstədə müəyyən vaxtlar narkotikin təklif edilməsi barədə şübhə yaranarsa, sadəcə bundan yan keçin. </a:t>
            </a:r>
            <a:endParaRPr lang="ru-RU" dirty="0"/>
          </a:p>
        </p:txBody>
      </p:sp>
    </p:spTree>
  </p:cSld>
  <p:clrMapOvr>
    <a:masterClrMapping/>
  </p:clrMapOvr>
  <p:transition spd="med" advTm="5000">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az-Latn-AZ" b="1" dirty="0" smtClean="0">
                <a:solidFill>
                  <a:srgbClr val="FFC000"/>
                </a:solidFill>
                <a:effectLst>
                  <a:outerShdw blurRad="38100" dist="38100" dir="2700000" algn="tl">
                    <a:srgbClr val="000000">
                      <a:alpha val="43137"/>
                    </a:srgbClr>
                  </a:outerShdw>
                </a:effectLst>
                <a:latin typeface="Palatino Linotype" pitchFamily="18" charset="0"/>
              </a:rPr>
              <a:t>NARKOTİK NƏDİR </a:t>
            </a:r>
            <a:r>
              <a:rPr lang="en-US" b="1" dirty="0" smtClean="0">
                <a:solidFill>
                  <a:srgbClr val="FFC000"/>
                </a:solidFill>
                <a:effectLst>
                  <a:outerShdw blurRad="38100" dist="38100" dir="2700000" algn="tl">
                    <a:srgbClr val="000000">
                      <a:alpha val="43137"/>
                    </a:srgbClr>
                  </a:outerShdw>
                </a:effectLst>
                <a:latin typeface="Palatino Linotype" pitchFamily="18" charset="0"/>
              </a:rPr>
              <a:t>?</a:t>
            </a:r>
            <a:endParaRPr lang="ru-RU" b="1" dirty="0">
              <a:solidFill>
                <a:srgbClr val="FFC000"/>
              </a:solidFill>
              <a:effectLst>
                <a:outerShdw blurRad="38100" dist="38100" dir="2700000" algn="tl">
                  <a:srgbClr val="000000">
                    <a:alpha val="43137"/>
                  </a:srgbClr>
                </a:outerShdw>
              </a:effectLst>
              <a:latin typeface="Palatino Linotype" pitchFamily="18" charset="0"/>
            </a:endParaRPr>
          </a:p>
        </p:txBody>
      </p:sp>
      <p:sp>
        <p:nvSpPr>
          <p:cNvPr id="3" name="Содержимое 2"/>
          <p:cNvSpPr>
            <a:spLocks noGrp="1"/>
          </p:cNvSpPr>
          <p:nvPr>
            <p:ph idx="1"/>
          </p:nvPr>
        </p:nvSpPr>
        <p:spPr>
          <a:xfrm>
            <a:off x="1187624" y="2204864"/>
            <a:ext cx="6798736" cy="3444997"/>
          </a:xfrm>
        </p:spPr>
        <p:txBody>
          <a:bodyPr/>
          <a:lstStyle/>
          <a:p>
            <a:r>
              <a:rPr lang="az-Latn-AZ" b="1" dirty="0" smtClean="0">
                <a:solidFill>
                  <a:srgbClr val="7030A0"/>
                </a:solidFill>
              </a:rPr>
              <a:t>Narkotik(yunanca, </a:t>
            </a:r>
            <a:r>
              <a:rPr lang="ru-RU" b="1" dirty="0" err="1" smtClean="0">
                <a:solidFill>
                  <a:srgbClr val="7030A0"/>
                </a:solidFill>
              </a:rPr>
              <a:t>ναρκωτικός</a:t>
            </a:r>
            <a:r>
              <a:rPr lang="az-Latn-AZ" b="1" dirty="0" smtClean="0">
                <a:solidFill>
                  <a:srgbClr val="7030A0"/>
                </a:solidFill>
              </a:rPr>
              <a:t> – süstlüyə səbəb olan, narcosis - stupor) – ÜST (Ümumdünya Səhiyyə Təşkilatının) tərəfindən verilən tərifə görə - stupor, koma və ya ağrıya qarşı hissizlik yaradan </a:t>
            </a:r>
            <a:r>
              <a:rPr lang="az-Latn-AZ" b="1" dirty="0" smtClean="0">
                <a:solidFill>
                  <a:srgbClr val="FF0000"/>
                </a:solidFill>
              </a:rPr>
              <a:t>kimyəvi agentdir</a:t>
            </a:r>
            <a:r>
              <a:rPr lang="az-Latn-AZ" b="1" dirty="0" smtClean="0">
                <a:solidFill>
                  <a:srgbClr val="7030A0"/>
                </a:solidFill>
              </a:rPr>
              <a:t>. Bu termin adətən narkotik ağrıkəsicilər adlandırılan opiatlara və ya opioidlərə aid edilir. </a:t>
            </a:r>
            <a:endParaRPr lang="ru-RU" b="1" dirty="0">
              <a:solidFill>
                <a:srgbClr val="7030A0"/>
              </a:solidFill>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3568" y="4869159"/>
            <a:ext cx="7875501" cy="13369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advTm="5000">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az-Latn-AZ" b="1" dirty="0" smtClean="0">
                <a:solidFill>
                  <a:srgbClr val="FFC000"/>
                </a:solidFill>
                <a:effectLst>
                  <a:outerShdw blurRad="38100" dist="38100" dir="2700000" algn="tl">
                    <a:srgbClr val="000000">
                      <a:alpha val="43137"/>
                    </a:srgbClr>
                  </a:outerShdw>
                </a:effectLst>
              </a:rPr>
              <a:t>Tütünçəkmə</a:t>
            </a:r>
            <a:endParaRPr lang="ru-RU" b="1" dirty="0">
              <a:solidFill>
                <a:srgbClr val="FFC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1176865" y="2490135"/>
            <a:ext cx="6798736" cy="3819185"/>
          </a:xfrm>
        </p:spPr>
        <p:txBody>
          <a:bodyPr>
            <a:normAutofit/>
          </a:bodyPr>
          <a:lstStyle/>
          <a:p>
            <a:r>
              <a:rPr lang="az-Latn-AZ" b="1" dirty="0" smtClean="0">
                <a:solidFill>
                  <a:srgbClr val="FF0000"/>
                </a:solidFill>
              </a:rPr>
              <a:t>Tütünçəkmə</a:t>
            </a:r>
            <a:r>
              <a:rPr lang="az-Latn-AZ" b="1" dirty="0" smtClean="0"/>
              <a:t> -</a:t>
            </a:r>
            <a:r>
              <a:rPr lang="az-Latn-AZ" dirty="0" smtClean="0"/>
              <a:t> bitki mənşəli preparatların pirolitik inhalyasiyasıdır. Nəfəsə çəkilən hava axınında orqanizmə daxil olaraq, onların tərkibindəki yavaş-yavaş közərən aktiv maddələr yenidən buxarlanır və sonra ağciyərlərə və tənəffüs yollarına sorulur.  Narkotik xüsusiyyətlərə malik olan (</a:t>
            </a:r>
            <a:r>
              <a:rPr lang="az-Latn-AZ" dirty="0" smtClean="0">
                <a:solidFill>
                  <a:srgbClr val="FF0000"/>
                </a:solidFill>
              </a:rPr>
              <a:t>tütün, həşiş, marixuanna, opium, krek </a:t>
            </a:r>
            <a:r>
              <a:rPr lang="az-Latn-AZ" dirty="0" smtClean="0"/>
              <a:t>və s.) tüstülənən qatışıqların istifadəsi üçün tətbiq olunur. Tərkibindəki psixoaktiv maddələr qana və baş beyininə  təsir edir.  </a:t>
            </a:r>
            <a:endParaRPr lang="ru-RU" dirty="0" smtClean="0"/>
          </a:p>
          <a:p>
            <a:endParaRPr lang="ru-RU" dirty="0"/>
          </a:p>
        </p:txBody>
      </p:sp>
      <p:pic>
        <p:nvPicPr>
          <p:cNvPr id="4" name="Рисунок 3" descr="logo.gif"/>
          <p:cNvPicPr>
            <a:picLocks noChangeAspect="1"/>
          </p:cNvPicPr>
          <p:nvPr/>
        </p:nvPicPr>
        <p:blipFill>
          <a:blip r:embed="rId2" cstate="print"/>
          <a:stretch>
            <a:fillRect/>
          </a:stretch>
        </p:blipFill>
        <p:spPr>
          <a:xfrm>
            <a:off x="755576" y="620688"/>
            <a:ext cx="1224136" cy="1224136"/>
          </a:xfrm>
          <a:prstGeom prst="rect">
            <a:avLst/>
          </a:prstGeom>
        </p:spPr>
      </p:pic>
    </p:spTree>
  </p:cSld>
  <p:clrMapOvr>
    <a:masterClrMapping/>
  </p:clrMapOvr>
  <p:transition spd="med" advTm="5000">
    <p:spli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az-Latn-AZ" b="1" dirty="0" smtClean="0">
                <a:solidFill>
                  <a:srgbClr val="FFC000"/>
                </a:solidFill>
                <a:effectLst>
                  <a:outerShdw blurRad="38100" dist="38100" dir="2700000" algn="tl">
                    <a:srgbClr val="000000">
                      <a:alpha val="43137"/>
                    </a:srgbClr>
                  </a:outerShdw>
                </a:effectLst>
              </a:rPr>
              <a:t>Tütünçəkmə-Prognozlar</a:t>
            </a:r>
            <a:endParaRPr lang="ru-RU" dirty="0">
              <a:solidFill>
                <a:srgbClr val="FFC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1187624" y="2276873"/>
            <a:ext cx="6923528" cy="4081086"/>
          </a:xfrm>
        </p:spPr>
        <p:txBody>
          <a:bodyPr>
            <a:normAutofit/>
          </a:bodyPr>
          <a:lstStyle/>
          <a:p>
            <a:r>
              <a:rPr lang="az-Latn-AZ" sz="2000" dirty="0" smtClean="0"/>
              <a:t>Ümumdünya səhiyyə təşkilatının məlumatlarına görə, dünyada tütünçəkmə  ilə əlaqəli yaranan xəstəliklərdən, hər 6 saniyədə ortalama bir insan, hər il isə beş milyon insan dünyasını dəyişir. Tütünçəkmənin yayılma tendensiyası azalmasa, proqnozlara görə 2020-ci ilə qədər hər il 10 milyon adam vaxtından əvvəl dünyasını dəyişəcək, 2030-ci ilə qədər isə tütünçəkmə vaxtından əvvəl ölümə səbəb olan </a:t>
            </a:r>
            <a:r>
              <a:rPr lang="az-Latn-AZ" sz="2000" b="1" dirty="0" smtClean="0">
                <a:solidFill>
                  <a:srgbClr val="FF0000"/>
                </a:solidFill>
              </a:rPr>
              <a:t>ən güclü faktorlardan </a:t>
            </a:r>
            <a:r>
              <a:rPr lang="az-Latn-AZ" sz="2000" dirty="0" smtClean="0"/>
              <a:t>birinə çevriləcək. Tütünün istifadəsi ilə yaranan xəstəliklərə ürəyi və ağciyərləri zədələyən xəstəliklər aiddir: tütünçəkmə ürək tutmalarının, infarkların, ağciyərlərin xroniki obstruktiv xəstəliklərini, emfizema və xərçəngin ( o cümlədədn, ağciyər, qırtlaq, ağız boşluğu və mədəaltı vəzin xərçənginin) inkişafı üçün böyük risk amilidir.    </a:t>
            </a:r>
            <a:endParaRPr lang="ru-RU" sz="2000" dirty="0"/>
          </a:p>
        </p:txBody>
      </p:sp>
      <p:pic>
        <p:nvPicPr>
          <p:cNvPr id="4" name="Рисунок 3" descr="logo.gif"/>
          <p:cNvPicPr>
            <a:picLocks noChangeAspect="1"/>
          </p:cNvPicPr>
          <p:nvPr/>
        </p:nvPicPr>
        <p:blipFill>
          <a:blip r:embed="rId2" cstate="print"/>
          <a:stretch>
            <a:fillRect/>
          </a:stretch>
        </p:blipFill>
        <p:spPr>
          <a:xfrm>
            <a:off x="467544" y="404664"/>
            <a:ext cx="1440160" cy="1440160"/>
          </a:xfrm>
          <a:prstGeom prst="rect">
            <a:avLst/>
          </a:prstGeom>
        </p:spPr>
      </p:pic>
    </p:spTree>
  </p:cSld>
  <p:clrMapOvr>
    <a:masterClrMapping/>
  </p:clrMapOvr>
  <p:transition spd="med" advTm="5000">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az-Latn-AZ" sz="3200" b="1" dirty="0" smtClean="0">
                <a:solidFill>
                  <a:srgbClr val="FFC000"/>
                </a:solidFill>
                <a:effectLst>
                  <a:outerShdw blurRad="38100" dist="38100" dir="2700000" algn="tl">
                    <a:srgbClr val="000000">
                      <a:alpha val="43137"/>
                    </a:srgbClr>
                  </a:outerShdw>
                </a:effectLst>
              </a:rPr>
              <a:t>ASILILIĞIN YARANMASI</a:t>
            </a:r>
            <a:endParaRPr lang="ru-RU" sz="3200" b="1" dirty="0">
              <a:solidFill>
                <a:srgbClr val="FFC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83568" y="2490135"/>
            <a:ext cx="7704855" cy="3819185"/>
          </a:xfrm>
        </p:spPr>
        <p:txBody>
          <a:bodyPr>
            <a:normAutofit fontScale="55000" lnSpcReduction="20000"/>
          </a:bodyPr>
          <a:lstStyle/>
          <a:p>
            <a:r>
              <a:rPr lang="az-Latn-AZ" sz="3200" dirty="0" smtClean="0"/>
              <a:t> Siqaretdən asıllılıq həm </a:t>
            </a:r>
            <a:r>
              <a:rPr lang="az-Latn-AZ" sz="3200" dirty="0" smtClean="0">
                <a:solidFill>
                  <a:srgbClr val="FF0000"/>
                </a:solidFill>
              </a:rPr>
              <a:t>fiziki</a:t>
            </a:r>
            <a:r>
              <a:rPr lang="az-Latn-AZ" sz="3200" dirty="0" smtClean="0"/>
              <a:t>, həm də </a:t>
            </a:r>
            <a:r>
              <a:rPr lang="az-Latn-AZ" sz="3200" dirty="0" smtClean="0">
                <a:solidFill>
                  <a:srgbClr val="FF0000"/>
                </a:solidFill>
              </a:rPr>
              <a:t>psixoloji</a:t>
            </a:r>
            <a:r>
              <a:rPr lang="az-Latn-AZ" sz="3200" dirty="0" smtClean="0"/>
              <a:t> ola bilər. </a:t>
            </a:r>
          </a:p>
          <a:p>
            <a:r>
              <a:rPr lang="az-Latn-AZ" sz="3200" dirty="0" smtClean="0">
                <a:solidFill>
                  <a:srgbClr val="FF0000"/>
                </a:solidFill>
              </a:rPr>
              <a:t>Psixi</a:t>
            </a:r>
            <a:r>
              <a:rPr lang="az-Latn-AZ" sz="3200" dirty="0" smtClean="0"/>
              <a:t> </a:t>
            </a:r>
            <a:r>
              <a:rPr lang="az-Latn-AZ" sz="3200" dirty="0" smtClean="0">
                <a:solidFill>
                  <a:srgbClr val="FF0000"/>
                </a:solidFill>
              </a:rPr>
              <a:t>asıllılıq</a:t>
            </a:r>
            <a:r>
              <a:rPr lang="az-Latn-AZ" sz="3200" dirty="0" smtClean="0"/>
              <a:t> zamanı</a:t>
            </a:r>
            <a:r>
              <a:rPr lang="en-US" sz="3200" dirty="0" smtClean="0"/>
              <a:t>:</a:t>
            </a:r>
          </a:p>
          <a:p>
            <a:r>
              <a:rPr lang="az-Latn-AZ" sz="3200" dirty="0" smtClean="0"/>
              <a:t> insan tütünçəkən kompaniyada olduqda,  stress vəziyyətində, sinir gərginliyi vəziyyətində əqli fəaliyyətini stimullşadırmaq üçün tütündən istifadə edir. Müəyyən vərdiş, tütünçəkmə adəti yaranır və bunsuz insanlar həyatlarını tam şəkildə yaşaya bilmir. Bəzən insanlar tütün çəkmək üçü</a:t>
            </a:r>
            <a:r>
              <a:rPr lang="en-US" sz="3200" dirty="0" smtClean="0"/>
              <a:t>n</a:t>
            </a:r>
            <a:r>
              <a:rPr lang="az-Latn-AZ" sz="3200" dirty="0" smtClean="0"/>
              <a:t> hətta bəhanələr gətirirlər, ya hər hansı işin müzakirəsi zamanı, ya sadəcə söhbət edərkən, həmçinin “vaxtlarını öldürmək üçün” tütün çəkirlər.  </a:t>
            </a:r>
            <a:endParaRPr lang="ru-RU" sz="3200" dirty="0" smtClean="0"/>
          </a:p>
          <a:p>
            <a:r>
              <a:rPr lang="az-Latn-AZ" sz="3200" dirty="0" smtClean="0">
                <a:solidFill>
                  <a:srgbClr val="FF0000"/>
                </a:solidFill>
              </a:rPr>
              <a:t>Fiziki asıllılıq </a:t>
            </a:r>
            <a:r>
              <a:rPr lang="az-Latn-AZ" sz="3200" dirty="0" smtClean="0"/>
              <a:t>zamanı orqanizmin </a:t>
            </a:r>
            <a:r>
              <a:rPr lang="az-Latn-AZ" sz="3200" dirty="0" smtClean="0">
                <a:solidFill>
                  <a:srgbClr val="FF0000"/>
                </a:solidFill>
              </a:rPr>
              <a:t>nikotinə tələbatı </a:t>
            </a:r>
            <a:r>
              <a:rPr lang="az-Latn-AZ" sz="3200" dirty="0" smtClean="0"/>
              <a:t>o qədər güclüdür ki, bu insanın bütün diqqəti tütünün axtarışına yönəlir, tütünçəkmə fikri beyinə güclü təsir etdiyindən, digər tələbatlar (diqqətin işə, qidaya, istirahətə, yuxuya yönəldiməsi) ikinci plana keçir. Tütündən başqa diqqətin nəyəsə yönəldilməsi mümkün olmur, apatiya, heç nə etməmək arzusu yaranır. </a:t>
            </a:r>
            <a:endParaRPr lang="az-Latn-AZ" sz="2900" b="1" dirty="0" smtClean="0">
              <a:solidFill>
                <a:srgbClr val="FF0000"/>
              </a:solidFill>
            </a:endParaRPr>
          </a:p>
        </p:txBody>
      </p:sp>
      <p:pic>
        <p:nvPicPr>
          <p:cNvPr id="4" name="Рисунок 3" descr="logo.gif"/>
          <p:cNvPicPr>
            <a:picLocks noChangeAspect="1"/>
          </p:cNvPicPr>
          <p:nvPr/>
        </p:nvPicPr>
        <p:blipFill>
          <a:blip r:embed="rId2" cstate="print"/>
          <a:stretch>
            <a:fillRect/>
          </a:stretch>
        </p:blipFill>
        <p:spPr>
          <a:xfrm>
            <a:off x="395536" y="404664"/>
            <a:ext cx="936104" cy="936104"/>
          </a:xfrm>
          <a:prstGeom prst="rect">
            <a:avLst/>
          </a:prstGeom>
        </p:spPr>
      </p:pic>
    </p:spTree>
  </p:cSld>
  <p:clrMapOvr>
    <a:masterClrMapping/>
  </p:clrMapOvr>
  <p:transition spd="med" advTm="5000">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71599" y="980727"/>
            <a:ext cx="7632849" cy="4608513"/>
          </a:xfrm>
        </p:spPr>
        <p:txBody>
          <a:bodyPr>
            <a:noAutofit/>
          </a:bodyPr>
          <a:lstStyle/>
          <a:p>
            <a:pPr fontAlgn="base">
              <a:buNone/>
            </a:pPr>
            <a:r>
              <a:rPr lang="az-Latn-AZ" sz="1600" dirty="0" smtClean="0"/>
              <a:t>          </a:t>
            </a:r>
            <a:r>
              <a:rPr lang="en-US" sz="1600" dirty="0" smtClean="0"/>
              <a:t> </a:t>
            </a:r>
            <a:r>
              <a:rPr lang="en-US" sz="1600" dirty="0" err="1" smtClean="0"/>
              <a:t>Yuxarıda</a:t>
            </a:r>
            <a:r>
              <a:rPr lang="en-US" sz="1600" dirty="0" smtClean="0"/>
              <a:t> </a:t>
            </a:r>
            <a:r>
              <a:rPr lang="en-US" sz="1600" dirty="0" err="1" smtClean="0"/>
              <a:t>qeyd</a:t>
            </a:r>
            <a:r>
              <a:rPr lang="en-US" sz="1600" dirty="0" smtClean="0"/>
              <a:t> </a:t>
            </a:r>
            <a:r>
              <a:rPr lang="en-US" sz="1600" dirty="0" err="1" smtClean="0"/>
              <a:t>olunduğu</a:t>
            </a:r>
            <a:r>
              <a:rPr lang="en-US" sz="1600" dirty="0" smtClean="0"/>
              <a:t> </a:t>
            </a:r>
            <a:r>
              <a:rPr lang="en-US" sz="1600" dirty="0" err="1" smtClean="0"/>
              <a:t>kimi</a:t>
            </a:r>
            <a:r>
              <a:rPr lang="en-US" sz="1600" dirty="0" smtClean="0"/>
              <a:t> </a:t>
            </a:r>
            <a:r>
              <a:rPr lang="en-US" sz="1600" dirty="0" err="1" smtClean="0"/>
              <a:t>tüstünün</a:t>
            </a:r>
            <a:r>
              <a:rPr lang="en-US" sz="1600" dirty="0" smtClean="0"/>
              <a:t> </a:t>
            </a:r>
            <a:r>
              <a:rPr lang="en-US" sz="1600" dirty="0" err="1" smtClean="0"/>
              <a:t>tərkibində</a:t>
            </a:r>
            <a:r>
              <a:rPr lang="en-US" sz="1600" dirty="0" smtClean="0"/>
              <a:t> </a:t>
            </a:r>
            <a:r>
              <a:rPr lang="en-US" sz="1600" dirty="0" err="1" smtClean="0"/>
              <a:t>mindən</a:t>
            </a:r>
            <a:r>
              <a:rPr lang="en-US" sz="1600" dirty="0" smtClean="0"/>
              <a:t> </a:t>
            </a:r>
            <a:r>
              <a:rPr lang="en-US" sz="1600" dirty="0" err="1" smtClean="0"/>
              <a:t>artıq</a:t>
            </a:r>
            <a:r>
              <a:rPr lang="en-US" sz="1600" dirty="0" smtClean="0"/>
              <a:t> </a:t>
            </a:r>
            <a:r>
              <a:rPr lang="en-US" sz="1600" dirty="0" err="1" smtClean="0"/>
              <a:t>yüksək</a:t>
            </a:r>
            <a:r>
              <a:rPr lang="en-US" sz="1600" dirty="0" smtClean="0"/>
              <a:t> </a:t>
            </a:r>
            <a:r>
              <a:rPr lang="en-US" sz="1600" dirty="0" err="1" smtClean="0"/>
              <a:t>toksiki</a:t>
            </a:r>
            <a:r>
              <a:rPr lang="en-US" sz="1600" dirty="0" smtClean="0"/>
              <a:t> </a:t>
            </a:r>
            <a:r>
              <a:rPr lang="en-US" sz="1600" dirty="0" err="1" smtClean="0"/>
              <a:t>maddələr</a:t>
            </a:r>
            <a:r>
              <a:rPr lang="en-US" sz="1600" dirty="0" smtClean="0"/>
              <a:t> </a:t>
            </a:r>
            <a:r>
              <a:rPr lang="en-US" sz="1600" dirty="0" err="1" smtClean="0"/>
              <a:t>var</a:t>
            </a:r>
            <a:r>
              <a:rPr lang="en-US" sz="1600" dirty="0" smtClean="0"/>
              <a:t>, </a:t>
            </a:r>
            <a:r>
              <a:rPr lang="en-US" sz="1600" dirty="0" err="1" smtClean="0"/>
              <a:t>onlardan</a:t>
            </a:r>
            <a:r>
              <a:rPr lang="en-US" sz="1600" dirty="0" smtClean="0"/>
              <a:t> </a:t>
            </a:r>
            <a:r>
              <a:rPr lang="en-US" sz="1600" dirty="0" err="1" smtClean="0"/>
              <a:t>bir</a:t>
            </a:r>
            <a:r>
              <a:rPr lang="en-US" sz="1600" dirty="0" smtClean="0"/>
              <a:t> </a:t>
            </a:r>
            <a:r>
              <a:rPr lang="en-US" sz="1600" dirty="0" err="1" smtClean="0"/>
              <a:t>çoxu</a:t>
            </a:r>
            <a:r>
              <a:rPr lang="en-US" sz="1600" dirty="0" smtClean="0"/>
              <a:t> </a:t>
            </a:r>
            <a:r>
              <a:rPr lang="en-US" sz="1600" dirty="0" err="1" smtClean="0"/>
              <a:t>xərçəng</a:t>
            </a:r>
            <a:r>
              <a:rPr lang="en-US" sz="1600" dirty="0" smtClean="0"/>
              <a:t> </a:t>
            </a:r>
            <a:r>
              <a:rPr lang="en-US" sz="1600" dirty="0" err="1" smtClean="0"/>
              <a:t>törədə</a:t>
            </a:r>
            <a:r>
              <a:rPr lang="en-US" sz="1600" dirty="0" smtClean="0"/>
              <a:t> </a:t>
            </a:r>
            <a:r>
              <a:rPr lang="en-US" sz="1600" dirty="0" err="1" smtClean="0"/>
              <a:t>bilirlər</a:t>
            </a:r>
            <a:r>
              <a:rPr lang="en-US" sz="1600" dirty="0" smtClean="0"/>
              <a:t>. </a:t>
            </a:r>
            <a:r>
              <a:rPr lang="en-US" sz="1600" b="1" dirty="0" err="1" smtClean="0">
                <a:solidFill>
                  <a:srgbClr val="FF0000"/>
                </a:solidFill>
              </a:rPr>
              <a:t>Məsələn</a:t>
            </a:r>
            <a:r>
              <a:rPr lang="en-US" sz="1600" b="1" dirty="0" smtClean="0">
                <a:solidFill>
                  <a:srgbClr val="FF0000"/>
                </a:solidFill>
              </a:rPr>
              <a:t> </a:t>
            </a:r>
            <a:r>
              <a:rPr lang="en-US" sz="1600" b="1" dirty="0" err="1" smtClean="0">
                <a:solidFill>
                  <a:srgbClr val="FF0000"/>
                </a:solidFill>
              </a:rPr>
              <a:t>formaldehid</a:t>
            </a:r>
            <a:r>
              <a:rPr lang="en-US" sz="1600" b="1" dirty="0" smtClean="0">
                <a:solidFill>
                  <a:srgbClr val="FF0000"/>
                </a:solidFill>
              </a:rPr>
              <a:t>, </a:t>
            </a:r>
            <a:r>
              <a:rPr lang="en-US" sz="1600" b="1" dirty="0" err="1" smtClean="0">
                <a:solidFill>
                  <a:srgbClr val="FF0000"/>
                </a:solidFill>
              </a:rPr>
              <a:t>benzol</a:t>
            </a:r>
            <a:r>
              <a:rPr lang="en-US" sz="1600" b="1" dirty="0" smtClean="0">
                <a:solidFill>
                  <a:srgbClr val="FF0000"/>
                </a:solidFill>
              </a:rPr>
              <a:t>, </a:t>
            </a:r>
            <a:r>
              <a:rPr lang="en-US" sz="1600" b="1" dirty="0" err="1" smtClean="0">
                <a:solidFill>
                  <a:srgbClr val="FF0000"/>
                </a:solidFill>
              </a:rPr>
              <a:t>sürmə</a:t>
            </a:r>
            <a:r>
              <a:rPr lang="en-US" sz="1600" b="1" dirty="0" smtClean="0">
                <a:solidFill>
                  <a:srgbClr val="FF0000"/>
                </a:solidFill>
              </a:rPr>
              <a:t> </a:t>
            </a:r>
            <a:r>
              <a:rPr lang="en-US" sz="1600" b="1" dirty="0" err="1" smtClean="0">
                <a:solidFill>
                  <a:srgbClr val="FF0000"/>
                </a:solidFill>
              </a:rPr>
              <a:t>və</a:t>
            </a:r>
            <a:r>
              <a:rPr lang="en-US" sz="1600" b="1" dirty="0" smtClean="0">
                <a:solidFill>
                  <a:srgbClr val="FF0000"/>
                </a:solidFill>
              </a:rPr>
              <a:t> </a:t>
            </a:r>
            <a:r>
              <a:rPr lang="en-US" sz="1600" b="1" dirty="0" err="1" smtClean="0">
                <a:solidFill>
                  <a:srgbClr val="FF0000"/>
                </a:solidFill>
              </a:rPr>
              <a:t>başqaları</a:t>
            </a:r>
            <a:r>
              <a:rPr lang="en-US" sz="1600" dirty="0" smtClean="0"/>
              <a:t>. Bu </a:t>
            </a:r>
            <a:r>
              <a:rPr lang="en-US" sz="1600" dirty="0" err="1" smtClean="0"/>
              <a:t>maddələr</a:t>
            </a:r>
            <a:r>
              <a:rPr lang="en-US" sz="1600" dirty="0" smtClean="0"/>
              <a:t> </a:t>
            </a:r>
            <a:r>
              <a:rPr lang="en-US" sz="1600" dirty="0" err="1" smtClean="0"/>
              <a:t>orqanizmin</a:t>
            </a:r>
            <a:r>
              <a:rPr lang="en-US" sz="1600" dirty="0" smtClean="0"/>
              <a:t> </a:t>
            </a:r>
            <a:r>
              <a:rPr lang="en-US" sz="1600" dirty="0" err="1" smtClean="0"/>
              <a:t>toxumaları</a:t>
            </a:r>
            <a:r>
              <a:rPr lang="en-US" sz="1600" dirty="0" smtClean="0"/>
              <a:t> </a:t>
            </a:r>
            <a:r>
              <a:rPr lang="en-US" sz="1600" dirty="0" err="1" smtClean="0"/>
              <a:t>ilə</a:t>
            </a:r>
            <a:r>
              <a:rPr lang="en-US" sz="1600" dirty="0" smtClean="0"/>
              <a:t> </a:t>
            </a:r>
            <a:r>
              <a:rPr lang="en-US" sz="1600" dirty="0" err="1" smtClean="0"/>
              <a:t>kontaktda</a:t>
            </a:r>
            <a:r>
              <a:rPr lang="en-US" sz="1600" dirty="0" smtClean="0"/>
              <a:t> </a:t>
            </a:r>
            <a:r>
              <a:rPr lang="en-US" sz="1600" dirty="0" err="1" smtClean="0"/>
              <a:t>olaraq</a:t>
            </a:r>
            <a:r>
              <a:rPr lang="en-US" sz="1600" dirty="0" smtClean="0"/>
              <a:t> </a:t>
            </a:r>
            <a:r>
              <a:rPr lang="en-US" sz="1600" dirty="0" err="1" smtClean="0"/>
              <a:t>bir-birinə</a:t>
            </a:r>
            <a:r>
              <a:rPr lang="en-US" sz="1600" dirty="0" smtClean="0"/>
              <a:t> </a:t>
            </a:r>
            <a:r>
              <a:rPr lang="en-US" sz="1600" dirty="0" err="1" smtClean="0"/>
              <a:t>təsir</a:t>
            </a:r>
            <a:r>
              <a:rPr lang="en-US" sz="1600" dirty="0" smtClean="0"/>
              <a:t> </a:t>
            </a:r>
            <a:r>
              <a:rPr lang="en-US" sz="1600" dirty="0" err="1" smtClean="0"/>
              <a:t>edirlər</a:t>
            </a:r>
            <a:r>
              <a:rPr lang="en-US" sz="1600" dirty="0" smtClean="0"/>
              <a:t>. </a:t>
            </a:r>
            <a:r>
              <a:rPr lang="en-US" sz="1600" dirty="0" err="1" smtClean="0"/>
              <a:t>Tüstü</a:t>
            </a:r>
            <a:r>
              <a:rPr lang="en-US" sz="1600" dirty="0" smtClean="0"/>
              <a:t> </a:t>
            </a:r>
            <a:r>
              <a:rPr lang="en-US" sz="1600" dirty="0" err="1" smtClean="0"/>
              <a:t>ağ</a:t>
            </a:r>
            <a:r>
              <a:rPr lang="en-US" sz="1600" dirty="0" smtClean="0"/>
              <a:t> </a:t>
            </a:r>
            <a:r>
              <a:rPr lang="en-US" sz="1600" dirty="0" err="1" smtClean="0"/>
              <a:t>ciyərlərə</a:t>
            </a:r>
            <a:r>
              <a:rPr lang="en-US" sz="1600" dirty="0" smtClean="0"/>
              <a:t> </a:t>
            </a:r>
            <a:r>
              <a:rPr lang="en-US" sz="1600" dirty="0" err="1" smtClean="0"/>
              <a:t>daxil</a:t>
            </a:r>
            <a:r>
              <a:rPr lang="en-US" sz="1600" dirty="0" smtClean="0"/>
              <a:t> </a:t>
            </a:r>
            <a:r>
              <a:rPr lang="en-US" sz="1600" dirty="0" err="1" smtClean="0"/>
              <a:t>olduqda</a:t>
            </a:r>
            <a:r>
              <a:rPr lang="en-US" sz="1600" dirty="0" smtClean="0"/>
              <a:t> </a:t>
            </a:r>
            <a:r>
              <a:rPr lang="en-US" sz="1600" dirty="0" err="1" smtClean="0"/>
              <a:t>bunun</a:t>
            </a:r>
            <a:r>
              <a:rPr lang="en-US" sz="1600" dirty="0" smtClean="0"/>
              <a:t> </a:t>
            </a:r>
            <a:r>
              <a:rPr lang="en-US" sz="1600" dirty="0" err="1" smtClean="0"/>
              <a:t>tərkibində</a:t>
            </a:r>
            <a:r>
              <a:rPr lang="en-US" sz="1600" dirty="0" smtClean="0"/>
              <a:t> </a:t>
            </a:r>
            <a:r>
              <a:rPr lang="en-US" sz="1600" dirty="0" err="1" smtClean="0"/>
              <a:t>olan</a:t>
            </a:r>
            <a:r>
              <a:rPr lang="en-US" sz="1600" dirty="0" smtClean="0"/>
              <a:t> </a:t>
            </a:r>
            <a:r>
              <a:rPr lang="en-US" sz="1600" dirty="0" err="1" smtClean="0"/>
              <a:t>qatran</a:t>
            </a:r>
            <a:r>
              <a:rPr lang="en-US" sz="1600" dirty="0" smtClean="0"/>
              <a:t> </a:t>
            </a:r>
            <a:r>
              <a:rPr lang="en-US" sz="1600" dirty="0" err="1" smtClean="0"/>
              <a:t>ağciyərlərə</a:t>
            </a:r>
            <a:r>
              <a:rPr lang="en-US" sz="1600" dirty="0" smtClean="0"/>
              <a:t> </a:t>
            </a:r>
            <a:r>
              <a:rPr lang="en-US" sz="1600" dirty="0" err="1" smtClean="0"/>
              <a:t>çökür</a:t>
            </a:r>
            <a:r>
              <a:rPr lang="en-US" sz="1600" dirty="0" smtClean="0"/>
              <a:t>.</a:t>
            </a:r>
            <a:br>
              <a:rPr lang="en-US" sz="1600" dirty="0" smtClean="0"/>
            </a:br>
            <a:r>
              <a:rPr lang="en-US" sz="1600" dirty="0" err="1" smtClean="0"/>
              <a:t>Ağ</a:t>
            </a:r>
            <a:r>
              <a:rPr lang="en-US" sz="1600" dirty="0" smtClean="0"/>
              <a:t> </a:t>
            </a:r>
            <a:r>
              <a:rPr lang="en-US" sz="1600" dirty="0" err="1" smtClean="0"/>
              <a:t>ciyərlər</a:t>
            </a:r>
            <a:r>
              <a:rPr lang="en-US" sz="1600" dirty="0" smtClean="0"/>
              <a:t> </a:t>
            </a:r>
            <a:r>
              <a:rPr lang="en-US" sz="1600" dirty="0" err="1" smtClean="0"/>
              <a:t>vasitəsilə</a:t>
            </a:r>
            <a:r>
              <a:rPr lang="en-US" sz="1600" dirty="0" smtClean="0"/>
              <a:t>, </a:t>
            </a:r>
            <a:r>
              <a:rPr lang="en-US" sz="1600" dirty="0" err="1" smtClean="0"/>
              <a:t>kimyəvi</a:t>
            </a:r>
            <a:r>
              <a:rPr lang="en-US" sz="1600" dirty="0" smtClean="0"/>
              <a:t> </a:t>
            </a:r>
            <a:r>
              <a:rPr lang="en-US" sz="1600" dirty="0" err="1" smtClean="0"/>
              <a:t>maddələrin</a:t>
            </a:r>
            <a:r>
              <a:rPr lang="en-US" sz="1600" dirty="0" smtClean="0"/>
              <a:t> </a:t>
            </a:r>
            <a:r>
              <a:rPr lang="en-US" sz="1600" dirty="0" err="1" smtClean="0"/>
              <a:t>əksəriyyəti</a:t>
            </a:r>
            <a:r>
              <a:rPr lang="en-US" sz="1600" dirty="0" smtClean="0"/>
              <a:t> </a:t>
            </a:r>
            <a:r>
              <a:rPr lang="en-US" sz="1600" dirty="0" err="1" smtClean="0"/>
              <a:t>qana</a:t>
            </a:r>
            <a:r>
              <a:rPr lang="en-US" sz="1600" dirty="0" smtClean="0"/>
              <a:t> </a:t>
            </a:r>
            <a:r>
              <a:rPr lang="en-US" sz="1600" dirty="0" err="1" smtClean="0"/>
              <a:t>keçir</a:t>
            </a:r>
            <a:r>
              <a:rPr lang="en-US" sz="1600" dirty="0" smtClean="0"/>
              <a:t> (</a:t>
            </a:r>
            <a:r>
              <a:rPr lang="en-US" sz="1600" dirty="0" err="1" smtClean="0"/>
              <a:t>avtomobildən</a:t>
            </a:r>
            <a:r>
              <a:rPr lang="en-US" sz="1600" dirty="0" smtClean="0"/>
              <a:t> </a:t>
            </a:r>
            <a:r>
              <a:rPr lang="en-US" sz="1600" dirty="0" err="1" smtClean="0"/>
              <a:t>çıxan</a:t>
            </a:r>
            <a:r>
              <a:rPr lang="en-US" sz="1600" dirty="0" smtClean="0"/>
              <a:t> </a:t>
            </a:r>
            <a:r>
              <a:rPr lang="en-US" sz="1600" dirty="0" err="1" smtClean="0"/>
              <a:t>işlənmiş</a:t>
            </a:r>
            <a:r>
              <a:rPr lang="en-US" sz="1600" dirty="0" smtClean="0"/>
              <a:t> </a:t>
            </a:r>
            <a:r>
              <a:rPr lang="en-US" sz="1600" dirty="0" err="1" smtClean="0"/>
              <a:t>qaz</a:t>
            </a:r>
            <a:r>
              <a:rPr lang="en-US" sz="1600" dirty="0" smtClean="0"/>
              <a:t> </a:t>
            </a:r>
            <a:r>
              <a:rPr lang="en-US" sz="1600" dirty="0" err="1" smtClean="0"/>
              <a:t>kimi</a:t>
            </a:r>
            <a:r>
              <a:rPr lang="en-US" sz="1600" dirty="0" smtClean="0"/>
              <a:t> </a:t>
            </a:r>
            <a:r>
              <a:rPr lang="en-US" sz="1600" dirty="0" err="1" smtClean="0"/>
              <a:t>siqaret</a:t>
            </a:r>
            <a:r>
              <a:rPr lang="en-US" sz="1600" dirty="0" smtClean="0"/>
              <a:t> </a:t>
            </a:r>
            <a:r>
              <a:rPr lang="en-US" sz="1600" dirty="0" err="1" smtClean="0"/>
              <a:t>tüstüsündən</a:t>
            </a:r>
            <a:r>
              <a:rPr lang="en-US" sz="1600" dirty="0" smtClean="0"/>
              <a:t> </a:t>
            </a:r>
            <a:r>
              <a:rPr lang="en-US" sz="1600" dirty="0" err="1" smtClean="0"/>
              <a:t>də</a:t>
            </a:r>
            <a:r>
              <a:rPr lang="en-US" sz="1600" dirty="0" smtClean="0"/>
              <a:t> </a:t>
            </a:r>
            <a:r>
              <a:rPr lang="en-US" sz="1600" dirty="0" err="1" smtClean="0"/>
              <a:t>karbon</a:t>
            </a:r>
            <a:r>
              <a:rPr lang="en-US" sz="1600" dirty="0" smtClean="0"/>
              <a:t> </a:t>
            </a:r>
            <a:r>
              <a:rPr lang="en-US" sz="1600" dirty="0" err="1" smtClean="0"/>
              <a:t>oksidi</a:t>
            </a:r>
            <a:r>
              <a:rPr lang="en-US" sz="1600" dirty="0" smtClean="0"/>
              <a:t> </a:t>
            </a:r>
            <a:r>
              <a:rPr lang="en-US" sz="1600" dirty="0" err="1" smtClean="0"/>
              <a:t>qana</a:t>
            </a:r>
            <a:r>
              <a:rPr lang="en-US" sz="1600" dirty="0" smtClean="0"/>
              <a:t> </a:t>
            </a:r>
            <a:r>
              <a:rPr lang="en-US" sz="1600" dirty="0" err="1" smtClean="0"/>
              <a:t>keçir</a:t>
            </a:r>
            <a:r>
              <a:rPr lang="en-US" sz="1600" dirty="0" smtClean="0"/>
              <a:t>). </a:t>
            </a:r>
            <a:r>
              <a:rPr lang="en-US" sz="1600" dirty="0" err="1" smtClean="0"/>
              <a:t>Qanda</a:t>
            </a:r>
            <a:r>
              <a:rPr lang="en-US" sz="1600" dirty="0" smtClean="0"/>
              <a:t> </a:t>
            </a:r>
            <a:r>
              <a:rPr lang="en-US" sz="1600" dirty="0" err="1" smtClean="0"/>
              <a:t>olan</a:t>
            </a:r>
            <a:r>
              <a:rPr lang="en-US" sz="1600" dirty="0" smtClean="0"/>
              <a:t> </a:t>
            </a:r>
            <a:r>
              <a:rPr lang="en-US" sz="1600" dirty="0" err="1" smtClean="0"/>
              <a:t>oksigenlə</a:t>
            </a:r>
            <a:r>
              <a:rPr lang="en-US" sz="1600" dirty="0" smtClean="0"/>
              <a:t> </a:t>
            </a:r>
            <a:r>
              <a:rPr lang="en-US" sz="1600" dirty="0" err="1" smtClean="0"/>
              <a:t>birləşir</a:t>
            </a:r>
            <a:r>
              <a:rPr lang="en-US" sz="1600" dirty="0" smtClean="0"/>
              <a:t>. Bu </a:t>
            </a:r>
            <a:r>
              <a:rPr lang="en-US" sz="1600" dirty="0" err="1" smtClean="0"/>
              <a:t>isə</a:t>
            </a:r>
            <a:r>
              <a:rPr lang="en-US" sz="1600" dirty="0" smtClean="0"/>
              <a:t> </a:t>
            </a:r>
            <a:r>
              <a:rPr lang="en-US" sz="1600" dirty="0" err="1" smtClean="0"/>
              <a:t>orqanizmdə</a:t>
            </a:r>
            <a:r>
              <a:rPr lang="en-US" sz="1600" dirty="0" smtClean="0"/>
              <a:t> </a:t>
            </a:r>
            <a:r>
              <a:rPr lang="en-US" sz="1600" dirty="0" err="1" smtClean="0"/>
              <a:t>olan</a:t>
            </a:r>
            <a:r>
              <a:rPr lang="en-US" sz="1600" dirty="0" smtClean="0"/>
              <a:t> </a:t>
            </a:r>
            <a:r>
              <a:rPr lang="en-US" sz="1600" dirty="0" err="1" smtClean="0"/>
              <a:t>bütün</a:t>
            </a:r>
            <a:r>
              <a:rPr lang="en-US" sz="1600" dirty="0" smtClean="0"/>
              <a:t> </a:t>
            </a:r>
            <a:r>
              <a:rPr lang="en-US" sz="1600" dirty="0" err="1" smtClean="0"/>
              <a:t>üzvlərdə</a:t>
            </a:r>
            <a:r>
              <a:rPr lang="en-US" sz="1600" dirty="0" smtClean="0"/>
              <a:t>, o </a:t>
            </a:r>
            <a:r>
              <a:rPr lang="en-US" sz="1600" dirty="0" err="1" smtClean="0"/>
              <a:t>cümlədən</a:t>
            </a:r>
            <a:r>
              <a:rPr lang="en-US" sz="1600" dirty="0" smtClean="0"/>
              <a:t> </a:t>
            </a:r>
            <a:r>
              <a:rPr lang="en-US" sz="1600" dirty="0" err="1" smtClean="0"/>
              <a:t>beyində</a:t>
            </a:r>
            <a:r>
              <a:rPr lang="en-US" sz="1600" dirty="0" smtClean="0"/>
              <a:t> </a:t>
            </a:r>
            <a:r>
              <a:rPr lang="en-US" sz="1600" dirty="0" err="1" smtClean="0"/>
              <a:t>oksigen</a:t>
            </a:r>
            <a:r>
              <a:rPr lang="en-US" sz="1600" dirty="0" smtClean="0"/>
              <a:t> </a:t>
            </a:r>
            <a:r>
              <a:rPr lang="en-US" sz="1600" dirty="0" err="1" smtClean="0"/>
              <a:t>çatışmazlığına</a:t>
            </a:r>
            <a:r>
              <a:rPr lang="en-US" sz="1600" dirty="0" smtClean="0"/>
              <a:t> </a:t>
            </a:r>
            <a:r>
              <a:rPr lang="en-US" sz="1600" dirty="0" err="1" smtClean="0"/>
              <a:t>səbəb</a:t>
            </a:r>
            <a:r>
              <a:rPr lang="en-US" sz="1600" dirty="0" smtClean="0"/>
              <a:t> </a:t>
            </a:r>
            <a:r>
              <a:rPr lang="en-US" sz="1600" dirty="0" err="1" smtClean="0"/>
              <a:t>olur</a:t>
            </a:r>
            <a:r>
              <a:rPr lang="en-US" sz="1600" dirty="0" smtClean="0"/>
              <a:t>.</a:t>
            </a:r>
          </a:p>
          <a:p>
            <a:pPr fontAlgn="base"/>
            <a:r>
              <a:rPr lang="en-US" sz="1600" dirty="0" err="1" smtClean="0"/>
              <a:t>Qana</a:t>
            </a:r>
            <a:r>
              <a:rPr lang="en-US" sz="1600" dirty="0" smtClean="0"/>
              <a:t> </a:t>
            </a:r>
            <a:r>
              <a:rPr lang="en-US" sz="1600" dirty="0" err="1" smtClean="0"/>
              <a:t>keçən</a:t>
            </a:r>
            <a:r>
              <a:rPr lang="en-US" sz="1600" dirty="0" smtClean="0"/>
              <a:t> </a:t>
            </a:r>
            <a:r>
              <a:rPr lang="en-US" sz="1600" dirty="0" err="1" smtClean="0"/>
              <a:t>kimyəvi</a:t>
            </a:r>
            <a:r>
              <a:rPr lang="en-US" sz="1600" dirty="0" smtClean="0"/>
              <a:t> </a:t>
            </a:r>
            <a:r>
              <a:rPr lang="en-US" sz="1600" dirty="0" err="1" smtClean="0"/>
              <a:t>elementlərdən</a:t>
            </a:r>
            <a:r>
              <a:rPr lang="en-US" sz="1600" dirty="0" smtClean="0"/>
              <a:t> </a:t>
            </a:r>
            <a:r>
              <a:rPr lang="en-US" sz="1600" dirty="0" err="1" smtClean="0"/>
              <a:t>biri</a:t>
            </a:r>
            <a:r>
              <a:rPr lang="en-US" sz="1600" dirty="0" smtClean="0"/>
              <a:t> </a:t>
            </a:r>
            <a:r>
              <a:rPr lang="en-US" sz="1600" dirty="0" err="1" smtClean="0"/>
              <a:t>də</a:t>
            </a:r>
            <a:r>
              <a:rPr lang="en-US" sz="1600" dirty="0" smtClean="0"/>
              <a:t> </a:t>
            </a:r>
            <a:r>
              <a:rPr lang="en-US" sz="1600" dirty="0" err="1" smtClean="0">
                <a:solidFill>
                  <a:srgbClr val="FF0000"/>
                </a:solidFill>
              </a:rPr>
              <a:t>nikotindir</a:t>
            </a:r>
            <a:r>
              <a:rPr lang="en-US" sz="1600" dirty="0" smtClean="0">
                <a:solidFill>
                  <a:srgbClr val="FF0000"/>
                </a:solidFill>
              </a:rPr>
              <a:t>. </a:t>
            </a:r>
            <a:r>
              <a:rPr lang="en-US" sz="1600" dirty="0" err="1" smtClean="0"/>
              <a:t>Onun</a:t>
            </a:r>
            <a:r>
              <a:rPr lang="en-US" sz="1600" dirty="0" smtClean="0"/>
              <a:t> </a:t>
            </a:r>
            <a:r>
              <a:rPr lang="en-US" sz="1600" dirty="0" err="1" smtClean="0"/>
              <a:t>müntəzəm</a:t>
            </a:r>
            <a:r>
              <a:rPr lang="en-US" sz="1600" dirty="0" smtClean="0"/>
              <a:t> </a:t>
            </a:r>
            <a:r>
              <a:rPr lang="en-US" sz="1600" dirty="0" err="1" smtClean="0"/>
              <a:t>surətdə</a:t>
            </a:r>
            <a:r>
              <a:rPr lang="en-US" sz="1600" dirty="0" smtClean="0"/>
              <a:t> </a:t>
            </a:r>
            <a:r>
              <a:rPr lang="en-US" sz="1600" dirty="0" err="1" smtClean="0"/>
              <a:t>tətbiq</a:t>
            </a:r>
            <a:r>
              <a:rPr lang="en-US" sz="1600" dirty="0" smtClean="0"/>
              <a:t> </a:t>
            </a:r>
            <a:r>
              <a:rPr lang="en-US" sz="1600" dirty="0" err="1" smtClean="0"/>
              <a:t>edilməsi</a:t>
            </a:r>
            <a:r>
              <a:rPr lang="en-US" sz="1600" dirty="0" smtClean="0"/>
              <a:t> </a:t>
            </a:r>
            <a:r>
              <a:rPr lang="en-US" sz="1600" dirty="0" err="1" smtClean="0"/>
              <a:t>orqanizmin</a:t>
            </a:r>
            <a:r>
              <a:rPr lang="en-US" sz="1600" dirty="0" smtClean="0"/>
              <a:t> </a:t>
            </a:r>
            <a:r>
              <a:rPr lang="en-US" sz="1600" dirty="0" err="1" smtClean="0"/>
              <a:t>nikotindən</a:t>
            </a:r>
            <a:r>
              <a:rPr lang="en-US" sz="1600" dirty="0" smtClean="0"/>
              <a:t> </a:t>
            </a:r>
            <a:r>
              <a:rPr lang="en-US" sz="1600" dirty="0" err="1" smtClean="0"/>
              <a:t>asılı</a:t>
            </a:r>
            <a:r>
              <a:rPr lang="en-US" sz="1600" dirty="0" smtClean="0"/>
              <a:t> </a:t>
            </a:r>
            <a:r>
              <a:rPr lang="en-US" sz="1600" dirty="0" err="1" smtClean="0"/>
              <a:t>olmasına</a:t>
            </a:r>
            <a:r>
              <a:rPr lang="en-US" sz="1600" dirty="0" smtClean="0"/>
              <a:t> </a:t>
            </a:r>
            <a:r>
              <a:rPr lang="en-US" sz="1600" dirty="0" err="1" smtClean="0"/>
              <a:t>gətirib</a:t>
            </a:r>
            <a:r>
              <a:rPr lang="en-US" sz="1600" dirty="0" smtClean="0"/>
              <a:t> </a:t>
            </a:r>
            <a:r>
              <a:rPr lang="en-US" sz="1600" dirty="0" err="1" smtClean="0"/>
              <a:t>çıxarır</a:t>
            </a:r>
            <a:r>
              <a:rPr lang="en-US" sz="1600" dirty="0" smtClean="0"/>
              <a:t>. Bu </a:t>
            </a:r>
            <a:r>
              <a:rPr lang="en-US" sz="1600" dirty="0" err="1" smtClean="0"/>
              <a:t>alkolloid</a:t>
            </a:r>
            <a:r>
              <a:rPr lang="en-US" sz="1600" dirty="0" smtClean="0"/>
              <a:t> </a:t>
            </a:r>
            <a:r>
              <a:rPr lang="en-US" sz="1600" dirty="0" err="1" smtClean="0"/>
              <a:t>tüstünün</a:t>
            </a:r>
            <a:r>
              <a:rPr lang="en-US" sz="1600" dirty="0" smtClean="0"/>
              <a:t> </a:t>
            </a:r>
            <a:r>
              <a:rPr lang="en-US" sz="1600" dirty="0" err="1" smtClean="0"/>
              <a:t>tərkibində</a:t>
            </a:r>
            <a:r>
              <a:rPr lang="en-US" sz="1600" dirty="0" smtClean="0"/>
              <a:t> 2%-ə </a:t>
            </a:r>
            <a:r>
              <a:rPr lang="en-US" sz="1600" dirty="0" err="1" smtClean="0"/>
              <a:t>qədər</a:t>
            </a:r>
            <a:r>
              <a:rPr lang="en-US" sz="1600" dirty="0" smtClean="0"/>
              <a:t> </a:t>
            </a:r>
            <a:r>
              <a:rPr lang="en-US" sz="1600" dirty="0" err="1" smtClean="0"/>
              <a:t>olur</a:t>
            </a:r>
            <a:r>
              <a:rPr lang="en-US" sz="1600" dirty="0" smtClean="0"/>
              <a:t>. </a:t>
            </a:r>
            <a:r>
              <a:rPr lang="en-US" sz="1600" dirty="0" err="1" smtClean="0"/>
              <a:t>Siqaret</a:t>
            </a:r>
            <a:r>
              <a:rPr lang="en-US" sz="1600" dirty="0" smtClean="0"/>
              <a:t> </a:t>
            </a:r>
            <a:r>
              <a:rPr lang="en-US" sz="1600" dirty="0" err="1" smtClean="0"/>
              <a:t>çəkdikdə</a:t>
            </a:r>
            <a:r>
              <a:rPr lang="en-US" sz="1600" dirty="0" smtClean="0"/>
              <a:t> </a:t>
            </a:r>
            <a:r>
              <a:rPr lang="en-US" sz="1600" dirty="0" err="1" smtClean="0"/>
              <a:t>onun</a:t>
            </a:r>
            <a:r>
              <a:rPr lang="en-US" sz="1600" dirty="0" smtClean="0"/>
              <a:t> </a:t>
            </a:r>
            <a:r>
              <a:rPr lang="en-US" sz="1600" dirty="0" err="1" smtClean="0"/>
              <a:t>tərkibində</a:t>
            </a:r>
            <a:r>
              <a:rPr lang="en-US" sz="1600" dirty="0" smtClean="0"/>
              <a:t> </a:t>
            </a:r>
            <a:r>
              <a:rPr lang="en-US" sz="1600" dirty="0" err="1" smtClean="0"/>
              <a:t>olan</a:t>
            </a:r>
            <a:r>
              <a:rPr lang="en-US" sz="1600" dirty="0" smtClean="0"/>
              <a:t> </a:t>
            </a:r>
            <a:r>
              <a:rPr lang="en-US" sz="1600" dirty="0" err="1" smtClean="0"/>
              <a:t>nikotin</a:t>
            </a:r>
            <a:r>
              <a:rPr lang="en-US" sz="1600" dirty="0" smtClean="0"/>
              <a:t> </a:t>
            </a:r>
            <a:r>
              <a:rPr lang="en-US" sz="1600" dirty="0" err="1" smtClean="0"/>
              <a:t>orqanizmə</a:t>
            </a:r>
            <a:r>
              <a:rPr lang="en-US" sz="1600" dirty="0" smtClean="0"/>
              <a:t> </a:t>
            </a:r>
            <a:r>
              <a:rPr lang="en-US" sz="1600" dirty="0" err="1" smtClean="0"/>
              <a:t>sorulur</a:t>
            </a:r>
            <a:r>
              <a:rPr lang="en-US" sz="1600" dirty="0" smtClean="0"/>
              <a:t>. </a:t>
            </a:r>
            <a:r>
              <a:rPr lang="en-US" sz="1600" dirty="0" err="1" smtClean="0"/>
              <a:t>Şiddətli</a:t>
            </a:r>
            <a:r>
              <a:rPr lang="en-US" sz="1600" dirty="0" smtClean="0"/>
              <a:t> </a:t>
            </a:r>
            <a:r>
              <a:rPr lang="en-US" sz="1600" dirty="0" err="1" smtClean="0"/>
              <a:t>olan</a:t>
            </a:r>
            <a:r>
              <a:rPr lang="en-US" sz="1600" dirty="0" smtClean="0"/>
              <a:t> </a:t>
            </a:r>
            <a:r>
              <a:rPr lang="en-US" sz="1600" dirty="0" err="1" smtClean="0"/>
              <a:t>bu</a:t>
            </a:r>
            <a:r>
              <a:rPr lang="en-US" sz="1600" dirty="0" smtClean="0"/>
              <a:t> </a:t>
            </a:r>
            <a:r>
              <a:rPr lang="en-US" sz="1600" dirty="0" err="1" smtClean="0"/>
              <a:t>zəhər</a:t>
            </a:r>
            <a:r>
              <a:rPr lang="en-US" sz="1600" dirty="0" smtClean="0"/>
              <a:t> </a:t>
            </a:r>
            <a:r>
              <a:rPr lang="en-US" sz="1600" dirty="0" err="1" smtClean="0"/>
              <a:t>kiçik</a:t>
            </a:r>
            <a:r>
              <a:rPr lang="en-US" sz="1600" dirty="0" smtClean="0"/>
              <a:t> </a:t>
            </a:r>
            <a:r>
              <a:rPr lang="en-US" sz="1600" dirty="0" err="1" smtClean="0"/>
              <a:t>dozalarda</a:t>
            </a:r>
            <a:r>
              <a:rPr lang="en-US" sz="1600" dirty="0" smtClean="0"/>
              <a:t>, </a:t>
            </a:r>
            <a:r>
              <a:rPr lang="en-US" sz="1600" dirty="0" err="1" smtClean="0"/>
              <a:t>sinir</a:t>
            </a:r>
            <a:r>
              <a:rPr lang="en-US" sz="1600" dirty="0" smtClean="0"/>
              <a:t> </a:t>
            </a:r>
            <a:r>
              <a:rPr lang="en-US" sz="1600" dirty="0" err="1" smtClean="0"/>
              <a:t>sisteminə</a:t>
            </a:r>
            <a:r>
              <a:rPr lang="en-US" sz="1600" dirty="0" smtClean="0"/>
              <a:t> </a:t>
            </a:r>
            <a:r>
              <a:rPr lang="en-US" sz="1600" dirty="0" err="1" smtClean="0"/>
              <a:t>qıcıqlandırıcı</a:t>
            </a:r>
            <a:r>
              <a:rPr lang="en-US" sz="1600" dirty="0" smtClean="0"/>
              <a:t> </a:t>
            </a:r>
            <a:r>
              <a:rPr lang="en-US" sz="1600" dirty="0" err="1" smtClean="0"/>
              <a:t>təsir</a:t>
            </a:r>
            <a:r>
              <a:rPr lang="en-US" sz="1600" dirty="0" smtClean="0"/>
              <a:t> </a:t>
            </a:r>
            <a:r>
              <a:rPr lang="en-US" sz="1600" dirty="0" err="1" smtClean="0"/>
              <a:t>göstərir</a:t>
            </a:r>
            <a:r>
              <a:rPr lang="en-US" sz="1600" dirty="0" smtClean="0"/>
              <a:t>, </a:t>
            </a:r>
            <a:r>
              <a:rPr lang="en-US" sz="1600" dirty="0" err="1" smtClean="0"/>
              <a:t>böyük</a:t>
            </a:r>
            <a:r>
              <a:rPr lang="en-US" sz="1600" dirty="0" smtClean="0"/>
              <a:t> </a:t>
            </a:r>
            <a:r>
              <a:rPr lang="en-US" sz="1600" dirty="0" err="1" smtClean="0"/>
              <a:t>dozalarda</a:t>
            </a:r>
            <a:r>
              <a:rPr lang="en-US" sz="1600" dirty="0" smtClean="0"/>
              <a:t> </a:t>
            </a:r>
            <a:r>
              <a:rPr lang="en-US" sz="1600" dirty="0" err="1" smtClean="0"/>
              <a:t>isə</a:t>
            </a:r>
            <a:r>
              <a:rPr lang="en-US" sz="1600" dirty="0" smtClean="0"/>
              <a:t> </a:t>
            </a:r>
            <a:r>
              <a:rPr lang="en-US" sz="1600" dirty="0" err="1" smtClean="0"/>
              <a:t>onun</a:t>
            </a:r>
            <a:r>
              <a:rPr lang="en-US" sz="1600" dirty="0" smtClean="0"/>
              <a:t> </a:t>
            </a:r>
            <a:r>
              <a:rPr lang="en-US" sz="1600" dirty="0" err="1" smtClean="0"/>
              <a:t>iflicini</a:t>
            </a:r>
            <a:r>
              <a:rPr lang="en-US" sz="1600" dirty="0" smtClean="0"/>
              <a:t> </a:t>
            </a:r>
            <a:r>
              <a:rPr lang="en-US" sz="1600" dirty="0" err="1" smtClean="0"/>
              <a:t>törədir</a:t>
            </a:r>
            <a:r>
              <a:rPr lang="en-US" sz="1600" dirty="0" smtClean="0"/>
              <a:t> (</a:t>
            </a:r>
            <a:r>
              <a:rPr lang="en-US" sz="1600" dirty="0" err="1" smtClean="0"/>
              <a:t>nəfəs</a:t>
            </a:r>
            <a:r>
              <a:rPr lang="en-US" sz="1600" dirty="0" smtClean="0"/>
              <a:t> </a:t>
            </a:r>
            <a:r>
              <a:rPr lang="en-US" sz="1600" dirty="0" err="1" smtClean="0"/>
              <a:t>almanın</a:t>
            </a:r>
            <a:r>
              <a:rPr lang="en-US" sz="1600" dirty="0" smtClean="0"/>
              <a:t> </a:t>
            </a:r>
            <a:r>
              <a:rPr lang="en-US" sz="1600" dirty="0" err="1" smtClean="0"/>
              <a:t>və</a:t>
            </a:r>
            <a:r>
              <a:rPr lang="en-US" sz="1600" dirty="0" smtClean="0"/>
              <a:t> </a:t>
            </a:r>
            <a:r>
              <a:rPr lang="en-US" sz="1600" dirty="0" err="1" smtClean="0"/>
              <a:t>ürək</a:t>
            </a:r>
            <a:r>
              <a:rPr lang="en-US" sz="1600" dirty="0" smtClean="0"/>
              <a:t> </a:t>
            </a:r>
            <a:r>
              <a:rPr lang="en-US" sz="1600" dirty="0" err="1" smtClean="0"/>
              <a:t>fəaliyyətinin</a:t>
            </a:r>
            <a:r>
              <a:rPr lang="en-US" sz="1600" dirty="0" smtClean="0"/>
              <a:t> </a:t>
            </a:r>
            <a:r>
              <a:rPr lang="en-US" sz="1600" dirty="0" err="1" smtClean="0"/>
              <a:t>dayanması</a:t>
            </a:r>
            <a:r>
              <a:rPr lang="en-US" sz="1600" dirty="0" smtClean="0"/>
              <a:t> </a:t>
            </a:r>
            <a:r>
              <a:rPr lang="en-US" sz="1600" dirty="0" err="1" smtClean="0"/>
              <a:t>baş</a:t>
            </a:r>
            <a:r>
              <a:rPr lang="en-US" sz="1600" dirty="0" smtClean="0"/>
              <a:t> </a:t>
            </a:r>
            <a:r>
              <a:rPr lang="en-US" sz="1600" dirty="0" err="1" smtClean="0"/>
              <a:t>verir</a:t>
            </a:r>
            <a:r>
              <a:rPr lang="en-US" sz="1600" dirty="0" smtClean="0"/>
              <a:t>). </a:t>
            </a:r>
            <a:r>
              <a:rPr lang="en-US" sz="1600" dirty="0" err="1" smtClean="0"/>
              <a:t>Nikotinin</a:t>
            </a:r>
            <a:r>
              <a:rPr lang="en-US" sz="1600" dirty="0" smtClean="0"/>
              <a:t> </a:t>
            </a:r>
            <a:r>
              <a:rPr lang="en-US" sz="1600" dirty="0" err="1" smtClean="0"/>
              <a:t>az</a:t>
            </a:r>
            <a:r>
              <a:rPr lang="en-US" sz="1600" dirty="0" smtClean="0"/>
              <a:t> </a:t>
            </a:r>
            <a:r>
              <a:rPr lang="en-US" sz="1600" dirty="0" err="1" smtClean="0"/>
              <a:t>dozalarla</a:t>
            </a:r>
            <a:r>
              <a:rPr lang="en-US" sz="1600" dirty="0" smtClean="0"/>
              <a:t> </a:t>
            </a:r>
            <a:r>
              <a:rPr lang="en-US" sz="1600" dirty="0" err="1" smtClean="0"/>
              <a:t>papiros</a:t>
            </a:r>
            <a:r>
              <a:rPr lang="en-US" sz="1600" dirty="0" smtClean="0"/>
              <a:t> </a:t>
            </a:r>
            <a:r>
              <a:rPr lang="en-US" sz="1600" dirty="0" err="1" smtClean="0"/>
              <a:t>çəkməklə</a:t>
            </a:r>
            <a:r>
              <a:rPr lang="en-US" sz="1600" dirty="0" smtClean="0"/>
              <a:t> </a:t>
            </a:r>
            <a:r>
              <a:rPr lang="en-US" sz="1600" dirty="0" err="1" smtClean="0"/>
              <a:t>orqanizm</a:t>
            </a:r>
            <a:r>
              <a:rPr lang="en-US" sz="1600" dirty="0" smtClean="0"/>
              <a:t> </a:t>
            </a:r>
            <a:r>
              <a:rPr lang="en-US" sz="1600" dirty="0" err="1" smtClean="0"/>
              <a:t>tərəfindən</a:t>
            </a:r>
            <a:r>
              <a:rPr lang="en-US" sz="1600" dirty="0" smtClean="0"/>
              <a:t> </a:t>
            </a:r>
            <a:r>
              <a:rPr lang="en-US" sz="1600" dirty="0" err="1" smtClean="0"/>
              <a:t>udulması</a:t>
            </a:r>
            <a:r>
              <a:rPr lang="en-US" sz="1600" dirty="0" smtClean="0"/>
              <a:t> </a:t>
            </a:r>
            <a:r>
              <a:rPr lang="en-US" sz="1600" dirty="0" err="1" smtClean="0"/>
              <a:t>nikotinizmin</a:t>
            </a:r>
            <a:r>
              <a:rPr lang="en-US" sz="1600" dirty="0" smtClean="0"/>
              <a:t> </a:t>
            </a:r>
            <a:r>
              <a:rPr lang="en-US" sz="1600" dirty="0" err="1" smtClean="0"/>
              <a:t>meydana</a:t>
            </a:r>
            <a:r>
              <a:rPr lang="en-US" sz="1600" dirty="0" smtClean="0"/>
              <a:t> </a:t>
            </a:r>
            <a:r>
              <a:rPr lang="en-US" sz="1600" dirty="0" err="1" smtClean="0"/>
              <a:t>gəlməsinə</a:t>
            </a:r>
            <a:r>
              <a:rPr lang="en-US" sz="1600" dirty="0" smtClean="0"/>
              <a:t> </a:t>
            </a:r>
            <a:r>
              <a:rPr lang="en-US" sz="1600" dirty="0" err="1" smtClean="0"/>
              <a:t>səbəb</a:t>
            </a:r>
            <a:r>
              <a:rPr lang="en-US" sz="1600" dirty="0" smtClean="0"/>
              <a:t> </a:t>
            </a:r>
            <a:r>
              <a:rPr lang="en-US" sz="1600" dirty="0" err="1" smtClean="0"/>
              <a:t>olur</a:t>
            </a:r>
            <a:r>
              <a:rPr lang="en-US" sz="1600" dirty="0" smtClean="0"/>
              <a:t>. </a:t>
            </a:r>
            <a:br>
              <a:rPr lang="en-US" sz="1600" dirty="0" smtClean="0"/>
            </a:br>
            <a:endParaRPr lang="en-US" sz="1600" dirty="0"/>
          </a:p>
        </p:txBody>
      </p:sp>
      <p:pic>
        <p:nvPicPr>
          <p:cNvPr id="5" name="Рисунок 4" descr="1348488206_pagubnoe-vliyanie-kureniya-na-organizm-cheloveka.jpg"/>
          <p:cNvPicPr>
            <a:picLocks noChangeAspect="1"/>
          </p:cNvPicPr>
          <p:nvPr/>
        </p:nvPicPr>
        <p:blipFill>
          <a:blip r:embed="rId2" cstate="print"/>
          <a:stretch>
            <a:fillRect/>
          </a:stretch>
        </p:blipFill>
        <p:spPr>
          <a:xfrm>
            <a:off x="4644008" y="4869160"/>
            <a:ext cx="3960440" cy="1503965"/>
          </a:xfrm>
          <a:prstGeom prst="rect">
            <a:avLst/>
          </a:prstGeom>
        </p:spPr>
      </p:pic>
    </p:spTree>
  </p:cSld>
  <p:clrMapOvr>
    <a:masterClrMapping/>
  </p:clrMapOvr>
  <p:transition spd="med" advTm="5000">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6" y="785795"/>
            <a:ext cx="6798734" cy="1433410"/>
          </a:xfrm>
        </p:spPr>
        <p:txBody>
          <a:bodyPr>
            <a:normAutofit/>
          </a:bodyPr>
          <a:lstStyle/>
          <a:p>
            <a:r>
              <a:rPr lang="az-Latn-AZ" b="1" dirty="0" smtClean="0">
                <a:solidFill>
                  <a:srgbClr val="FFC000"/>
                </a:solidFill>
                <a:effectLst>
                  <a:outerShdw blurRad="38100" dist="38100" dir="2700000" algn="tl">
                    <a:srgbClr val="000000">
                      <a:alpha val="43137"/>
                    </a:srgbClr>
                  </a:outerShdw>
                </a:effectLst>
              </a:rPr>
              <a:t>Tütünçəkmənin orqanizmə zərəri</a:t>
            </a:r>
            <a:endParaRPr lang="ru-RU" b="1" dirty="0">
              <a:solidFill>
                <a:srgbClr val="FFC000"/>
              </a:solidFill>
              <a:effectLst>
                <a:outerShdw blurRad="38100" dist="38100" dir="2700000" algn="tl">
                  <a:srgbClr val="000000">
                    <a:alpha val="43137"/>
                  </a:srgbClr>
                </a:outerShdw>
              </a:effectLst>
            </a:endParaRPr>
          </a:p>
        </p:txBody>
      </p:sp>
      <p:pic>
        <p:nvPicPr>
          <p:cNvPr id="4" name="Содержимое 3" descr="скачанные файлы.jpg"/>
          <p:cNvPicPr>
            <a:picLocks noGrp="1" noChangeAspect="1"/>
          </p:cNvPicPr>
          <p:nvPr>
            <p:ph idx="1"/>
          </p:nvPr>
        </p:nvPicPr>
        <p:blipFill>
          <a:blip r:embed="rId2" cstate="print"/>
          <a:stretch>
            <a:fillRect/>
          </a:stretch>
        </p:blipFill>
        <p:spPr>
          <a:xfrm>
            <a:off x="4283968" y="2276872"/>
            <a:ext cx="3873968" cy="4032448"/>
          </a:xfrm>
        </p:spPr>
      </p:pic>
      <p:pic>
        <p:nvPicPr>
          <p:cNvPr id="5" name="Рисунок 4" descr="94.jpg"/>
          <p:cNvPicPr>
            <a:picLocks noChangeAspect="1"/>
          </p:cNvPicPr>
          <p:nvPr/>
        </p:nvPicPr>
        <p:blipFill>
          <a:blip r:embed="rId3" cstate="print"/>
          <a:stretch>
            <a:fillRect/>
          </a:stretch>
        </p:blipFill>
        <p:spPr>
          <a:xfrm>
            <a:off x="827584" y="2276872"/>
            <a:ext cx="3240360" cy="4075653"/>
          </a:xfrm>
          <a:prstGeom prst="rect">
            <a:avLst/>
          </a:prstGeom>
        </p:spPr>
      </p:pic>
      <p:pic>
        <p:nvPicPr>
          <p:cNvPr id="6" name="Рисунок 5" descr="logo.gif"/>
          <p:cNvPicPr>
            <a:picLocks noChangeAspect="1"/>
          </p:cNvPicPr>
          <p:nvPr/>
        </p:nvPicPr>
        <p:blipFill>
          <a:blip r:embed="rId4" cstate="print"/>
          <a:stretch>
            <a:fillRect/>
          </a:stretch>
        </p:blipFill>
        <p:spPr>
          <a:xfrm>
            <a:off x="539552" y="476672"/>
            <a:ext cx="864096" cy="864096"/>
          </a:xfrm>
          <a:prstGeom prst="rect">
            <a:avLst/>
          </a:prstGeom>
        </p:spPr>
      </p:pic>
    </p:spTree>
  </p:cSld>
  <p:clrMapOvr>
    <a:masterClrMapping/>
  </p:clrMapOvr>
  <p:transition spd="med" advTm="5000">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az-Latn-AZ" sz="4400" b="1" dirty="0" smtClean="0">
                <a:solidFill>
                  <a:srgbClr val="FFC000"/>
                </a:solidFill>
                <a:effectLst>
                  <a:outerShdw blurRad="38100" dist="38100" dir="2700000" algn="tl">
                    <a:srgbClr val="000000">
                      <a:alpha val="43137"/>
                    </a:srgbClr>
                  </a:outerShdw>
                </a:effectLst>
              </a:rPr>
              <a:t>Alkoqolizm</a:t>
            </a:r>
            <a:endParaRPr lang="ru-RU" sz="4400" b="1" dirty="0">
              <a:solidFill>
                <a:srgbClr val="FFC000"/>
              </a:solidFill>
              <a:effectLst>
                <a:outerShdw blurRad="38100" dist="38100" dir="2700000" algn="tl">
                  <a:srgbClr val="000000">
                    <a:alpha val="43137"/>
                  </a:srgbClr>
                </a:outerShdw>
              </a:effectLst>
            </a:endParaRPr>
          </a:p>
        </p:txBody>
      </p:sp>
      <p:pic>
        <p:nvPicPr>
          <p:cNvPr id="5123" name="Picture 3"/>
          <p:cNvPicPr>
            <a:picLocks noChangeAspect="1" noChangeArrowheads="1"/>
          </p:cNvPicPr>
          <p:nvPr/>
        </p:nvPicPr>
        <p:blipFill>
          <a:blip r:embed="rId3" cstate="print"/>
          <a:srcRect/>
          <a:stretch>
            <a:fillRect/>
          </a:stretch>
        </p:blipFill>
        <p:spPr bwMode="auto">
          <a:xfrm>
            <a:off x="539553" y="764704"/>
            <a:ext cx="1872207" cy="1512168"/>
          </a:xfrm>
          <a:prstGeom prst="rect">
            <a:avLst/>
          </a:prstGeom>
          <a:noFill/>
          <a:ln w="9525">
            <a:noFill/>
            <a:miter lim="800000"/>
            <a:headEnd/>
            <a:tailEnd/>
          </a:ln>
          <a:effectLst/>
        </p:spPr>
      </p:pic>
      <p:sp>
        <p:nvSpPr>
          <p:cNvPr id="6" name="Содержимое 5"/>
          <p:cNvSpPr>
            <a:spLocks noGrp="1"/>
          </p:cNvSpPr>
          <p:nvPr>
            <p:ph idx="1"/>
          </p:nvPr>
        </p:nvSpPr>
        <p:spPr/>
        <p:txBody>
          <a:bodyPr/>
          <a:lstStyle/>
          <a:p>
            <a:r>
              <a:rPr lang="az-Latn-AZ" dirty="0" smtClean="0"/>
              <a:t>Spirtli içkilərin müntəzəm istifadəsi zamanı təhlükəli xəstəlik olan </a:t>
            </a:r>
            <a:r>
              <a:rPr lang="az-Latn-AZ" b="1" dirty="0" smtClean="0">
                <a:solidFill>
                  <a:srgbClr val="FF0000"/>
                </a:solidFill>
              </a:rPr>
              <a:t>alkoqolizm</a:t>
            </a:r>
            <a:r>
              <a:rPr lang="az-Latn-AZ" dirty="0" smtClean="0"/>
              <a:t> yaranır.</a:t>
            </a:r>
          </a:p>
          <a:p>
            <a:r>
              <a:rPr lang="az-Latn-AZ" dirty="0" smtClean="0"/>
              <a:t>Alkoqolizm insan sağlamlığı üçün təhlükəlidir, lakin bir çox xəstəliklər kimi müalicə olunandır.</a:t>
            </a:r>
          </a:p>
          <a:p>
            <a:r>
              <a:rPr lang="az-Latn-AZ" dirty="0" smtClean="0"/>
              <a:t>Spritli içkilər baş beyinin hüceyrələrinə (həmçinin, cinsiyyət sisteminin fəaliyyətini tənzimləyən hüceyrələrə) və onurğa beyində yerləşən cinsiyyət mərkəzlərinə öldürücü təsir göstərir.</a:t>
            </a:r>
            <a:endParaRPr lang="ru-RU" dirty="0"/>
          </a:p>
        </p:txBody>
      </p:sp>
    </p:spTree>
  </p:cSld>
  <p:clrMapOvr>
    <a:masterClrMapping/>
  </p:clrMapOvr>
  <p:transition spd="med" advTm="5000">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571481"/>
            <a:ext cx="6715172" cy="1071570"/>
          </a:xfrm>
        </p:spPr>
        <p:txBody>
          <a:bodyPr>
            <a:normAutofit fontScale="90000"/>
          </a:bodyPr>
          <a:lstStyle/>
          <a:p>
            <a:r>
              <a:rPr lang="az-Latn-AZ" b="1" dirty="0" smtClean="0">
                <a:solidFill>
                  <a:srgbClr val="FFC000"/>
                </a:solidFill>
                <a:effectLst>
                  <a:outerShdw blurRad="38100" dist="38100" dir="2700000" algn="tl">
                    <a:srgbClr val="000000">
                      <a:alpha val="43137"/>
                    </a:srgbClr>
                  </a:outerShdw>
                </a:effectLst>
              </a:rPr>
              <a:t>SPİRTLİ İCKİLƏR </a:t>
            </a:r>
            <a:br>
              <a:rPr lang="az-Latn-AZ" b="1" dirty="0" smtClean="0">
                <a:solidFill>
                  <a:srgbClr val="FFC000"/>
                </a:solidFill>
                <a:effectLst>
                  <a:outerShdw blurRad="38100" dist="38100" dir="2700000" algn="tl">
                    <a:srgbClr val="000000">
                      <a:alpha val="43137"/>
                    </a:srgbClr>
                  </a:outerShdw>
                </a:effectLst>
              </a:rPr>
            </a:br>
            <a:r>
              <a:rPr lang="az-Latn-AZ" b="1" dirty="0" smtClean="0">
                <a:solidFill>
                  <a:srgbClr val="FFC000"/>
                </a:solidFill>
                <a:effectLst>
                  <a:outerShdw blurRad="38100" dist="38100" dir="2700000" algn="tl">
                    <a:srgbClr val="000000">
                      <a:alpha val="43137"/>
                    </a:srgbClr>
                  </a:outerShdw>
                </a:effectLst>
              </a:rPr>
              <a:t>ALKO</a:t>
            </a:r>
            <a:r>
              <a:rPr lang="en-US" b="1" dirty="0" smtClean="0">
                <a:solidFill>
                  <a:srgbClr val="FFC000"/>
                </a:solidFill>
                <a:effectLst>
                  <a:outerShdw blurRad="38100" dist="38100" dir="2700000" algn="tl">
                    <a:srgbClr val="000000">
                      <a:alpha val="43137"/>
                    </a:srgbClr>
                  </a:outerShdw>
                </a:effectLst>
              </a:rPr>
              <a:t>Q</a:t>
            </a:r>
            <a:r>
              <a:rPr lang="az-Latn-AZ" b="1" dirty="0" smtClean="0">
                <a:solidFill>
                  <a:srgbClr val="FFC000"/>
                </a:solidFill>
                <a:effectLst>
                  <a:outerShdw blurRad="38100" dist="38100" dir="2700000" algn="tl">
                    <a:srgbClr val="000000">
                      <a:alpha val="43137"/>
                    </a:srgbClr>
                  </a:outerShdw>
                </a:effectLst>
              </a:rPr>
              <a:t>OLİZM</a:t>
            </a:r>
            <a:endParaRPr lang="ru-RU" b="1" dirty="0">
              <a:solidFill>
                <a:srgbClr val="FFC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71472" y="1643050"/>
            <a:ext cx="7929618" cy="4714908"/>
          </a:xfrm>
        </p:spPr>
        <p:txBody>
          <a:bodyPr>
            <a:normAutofit fontScale="25000" lnSpcReduction="20000"/>
          </a:bodyPr>
          <a:lstStyle/>
          <a:p>
            <a:pPr lvl="0"/>
            <a:endParaRPr lang="az-Latn-AZ" sz="6400" dirty="0" smtClean="0"/>
          </a:p>
          <a:p>
            <a:pPr lvl="0"/>
            <a:r>
              <a:rPr lang="en-US" sz="6400" dirty="0" smtClean="0"/>
              <a:t>A</a:t>
            </a:r>
            <a:r>
              <a:rPr lang="ru-RU" sz="6400" dirty="0" smtClean="0"/>
              <a:t>) </a:t>
            </a:r>
            <a:r>
              <a:rPr lang="en-US" sz="6400" b="1" dirty="0" smtClean="0">
                <a:solidFill>
                  <a:srgbClr val="FF0000"/>
                </a:solidFill>
              </a:rPr>
              <a:t>Tolerant</a:t>
            </a:r>
            <a:r>
              <a:rPr lang="ru-RU" sz="6400" b="1" dirty="0" err="1" smtClean="0">
                <a:solidFill>
                  <a:srgbClr val="FF0000"/>
                </a:solidFill>
              </a:rPr>
              <a:t>ı</a:t>
            </a:r>
            <a:r>
              <a:rPr lang="en-US" sz="6400" b="1" dirty="0" smtClean="0">
                <a:solidFill>
                  <a:srgbClr val="FF0000"/>
                </a:solidFill>
              </a:rPr>
              <a:t>l</a:t>
            </a:r>
            <a:r>
              <a:rPr lang="ru-RU" sz="6400" b="1" dirty="0" err="1" smtClean="0">
                <a:solidFill>
                  <a:srgbClr val="FF0000"/>
                </a:solidFill>
              </a:rPr>
              <a:t>ığı</a:t>
            </a:r>
            <a:r>
              <a:rPr lang="en-US" sz="6400" b="1" dirty="0" smtClean="0">
                <a:solidFill>
                  <a:srgbClr val="FF0000"/>
                </a:solidFill>
              </a:rPr>
              <a:t>n </a:t>
            </a:r>
            <a:r>
              <a:rPr lang="en-US" sz="6400" b="1" dirty="0" err="1" smtClean="0">
                <a:solidFill>
                  <a:srgbClr val="FF0000"/>
                </a:solidFill>
              </a:rPr>
              <a:t>artmas</a:t>
            </a:r>
            <a:r>
              <a:rPr lang="ru-RU" sz="6400" b="1" dirty="0" err="1" smtClean="0">
                <a:solidFill>
                  <a:srgbClr val="FF0000"/>
                </a:solidFill>
              </a:rPr>
              <a:t>ı </a:t>
            </a:r>
            <a:r>
              <a:rPr lang="ru-RU" sz="6400" dirty="0" smtClean="0"/>
              <a:t>– </a:t>
            </a:r>
            <a:r>
              <a:rPr lang="en-US" sz="6400" dirty="0" err="1" smtClean="0"/>
              <a:t>spirtli</a:t>
            </a:r>
            <a:r>
              <a:rPr lang="en-US" sz="6400" dirty="0" smtClean="0"/>
              <a:t> </a:t>
            </a:r>
            <a:r>
              <a:rPr lang="en-US" sz="6400" dirty="0" err="1" smtClean="0"/>
              <a:t>i</a:t>
            </a:r>
            <a:r>
              <a:rPr lang="ru-RU" sz="6400" dirty="0" err="1" smtClean="0"/>
              <a:t>ç</a:t>
            </a:r>
            <a:r>
              <a:rPr lang="en-US" sz="6400" dirty="0" err="1" smtClean="0"/>
              <a:t>kil</a:t>
            </a:r>
            <a:r>
              <a:rPr lang="ru-RU" sz="6400" dirty="0" err="1" smtClean="0"/>
              <a:t>ə</a:t>
            </a:r>
            <a:r>
              <a:rPr lang="en-US" sz="6400" dirty="0" smtClean="0"/>
              <a:t>r</a:t>
            </a:r>
            <a:r>
              <a:rPr lang="ru-RU" sz="6400" dirty="0" err="1" smtClean="0"/>
              <a:t>ə</a:t>
            </a:r>
            <a:r>
              <a:rPr lang="ru-RU" sz="6400" dirty="0" smtClean="0"/>
              <a:t> </a:t>
            </a:r>
            <a:r>
              <a:rPr lang="en-US" sz="6400" dirty="0" smtClean="0"/>
              <a:t>al</a:t>
            </a:r>
            <a:r>
              <a:rPr lang="ru-RU" sz="6400" dirty="0" err="1" smtClean="0"/>
              <a:t>ış</a:t>
            </a:r>
            <a:r>
              <a:rPr lang="en-US" sz="6400" dirty="0" smtClean="0"/>
              <a:t>man</a:t>
            </a:r>
            <a:r>
              <a:rPr lang="ru-RU" sz="6400" dirty="0" err="1" smtClean="0"/>
              <a:t>ı</a:t>
            </a:r>
            <a:r>
              <a:rPr lang="en-US" sz="6400" dirty="0" smtClean="0"/>
              <a:t>n </a:t>
            </a:r>
            <a:r>
              <a:rPr lang="az-Latn-AZ" sz="6400" dirty="0" smtClean="0"/>
              <a:t>və xəstəliklərin yaranmasının </a:t>
            </a:r>
            <a:r>
              <a:rPr lang="ru-RU" sz="6400" dirty="0" err="1" smtClean="0"/>
              <a:t>ə</a:t>
            </a:r>
            <a:r>
              <a:rPr lang="en-US" sz="6400" dirty="0" smtClean="0"/>
              <a:t>n </a:t>
            </a:r>
            <a:r>
              <a:rPr lang="en-US" sz="6400" dirty="0" err="1" smtClean="0"/>
              <a:t>erk</a:t>
            </a:r>
            <a:r>
              <a:rPr lang="ru-RU" sz="6400" dirty="0" err="1" smtClean="0"/>
              <a:t>ə</a:t>
            </a:r>
            <a:r>
              <a:rPr lang="en-US" sz="6400" dirty="0" smtClean="0"/>
              <a:t>n v</a:t>
            </a:r>
            <a:r>
              <a:rPr lang="ru-RU" sz="6400" dirty="0" err="1" smtClean="0"/>
              <a:t>ə</a:t>
            </a:r>
            <a:r>
              <a:rPr lang="ru-RU" sz="6400" dirty="0" smtClean="0"/>
              <a:t> </a:t>
            </a:r>
            <a:r>
              <a:rPr lang="en-US" sz="6400" dirty="0" err="1" smtClean="0"/>
              <a:t>daha</a:t>
            </a:r>
            <a:r>
              <a:rPr lang="en-US" sz="6400" dirty="0" smtClean="0"/>
              <a:t> </a:t>
            </a:r>
            <a:r>
              <a:rPr lang="en-US" sz="6400" dirty="0" err="1" smtClean="0"/>
              <a:t>geni</a:t>
            </a:r>
            <a:r>
              <a:rPr lang="ru-RU" sz="6400" dirty="0" err="1" smtClean="0"/>
              <a:t>ş</a:t>
            </a:r>
            <a:r>
              <a:rPr lang="ru-RU" sz="6400" dirty="0" smtClean="0"/>
              <a:t> </a:t>
            </a:r>
            <a:r>
              <a:rPr lang="en-US" sz="6400" dirty="0" err="1" smtClean="0"/>
              <a:t>yay</a:t>
            </a:r>
            <a:r>
              <a:rPr lang="ru-RU" sz="6400" dirty="0" err="1" smtClean="0"/>
              <a:t>ı</a:t>
            </a:r>
            <a:r>
              <a:rPr lang="en-US" sz="6400" dirty="0" smtClean="0"/>
              <a:t>lm</a:t>
            </a:r>
            <a:r>
              <a:rPr lang="ru-RU" sz="6400" dirty="0" err="1" smtClean="0"/>
              <a:t>ış ə</a:t>
            </a:r>
            <a:r>
              <a:rPr lang="en-US" sz="6400" dirty="0" smtClean="0"/>
              <a:t>lam</a:t>
            </a:r>
            <a:r>
              <a:rPr lang="ru-RU" sz="6400" dirty="0" err="1" smtClean="0"/>
              <a:t>ə</a:t>
            </a:r>
            <a:r>
              <a:rPr lang="en-US" sz="6400" dirty="0" err="1" smtClean="0"/>
              <a:t>tidir</a:t>
            </a:r>
            <a:r>
              <a:rPr lang="ru-RU" sz="6400" dirty="0" smtClean="0"/>
              <a:t>. </a:t>
            </a:r>
          </a:p>
          <a:p>
            <a:pPr lvl="0"/>
            <a:r>
              <a:rPr lang="az-Latn-AZ" sz="6400" dirty="0" smtClean="0"/>
              <a:t>B) Xəstəliyin növbəti əlaməti – spirtli içkilərə qarşı patoloji meylin formalaşması, digər sözlə – psixi asıllığın yaranması. Spirtli içkilərə qarşı meyl az və ya çox təzahür edə bilər</a:t>
            </a:r>
            <a:endParaRPr lang="ru-RU" sz="6400" dirty="0" smtClean="0"/>
          </a:p>
          <a:p>
            <a:pPr lvl="0"/>
            <a:r>
              <a:rPr lang="az-Latn-AZ" sz="6400" dirty="0" smtClean="0"/>
              <a:t>C) xəstəliyin daha bir mühüm əlaməti – içilən içkiyə nəzarətin itirilməsidir. Spirtli içkinin birinci qəbulundan sonra yenidən içmək arzusu güclənir, “spirtli içkiyə qarşı özünəxas hərislik” yaranır. </a:t>
            </a:r>
            <a:endParaRPr lang="ru-RU" sz="6400" dirty="0" smtClean="0"/>
          </a:p>
          <a:p>
            <a:pPr lvl="0">
              <a:buNone/>
            </a:pPr>
            <a:r>
              <a:rPr lang="az-Latn-AZ" sz="6400" dirty="0" smtClean="0"/>
              <a:t>         D) Əvvəlki iki əlamətin nəticəsi xəstəliyin növbəti əlaməti – sərxoşluğun mahiyyətinin dəyişilməsidir. Bir qayda olaraq, sərxoşluğun son vəziyyəti yaddan çıxarılır. Özünü sərxoşluq vəziyyətinə çatdırmaq üçün, alkoqolik spirtli içkinin toksik dozasını – 0.5 litr və daha çox qəbul edir. Təbii olaraq, bu cür kəskin sərxoşluq qəzəblə, aqressiya ilə, davakarlıqla müşayiət olunur</a:t>
            </a:r>
            <a:endParaRPr lang="ru-RU" sz="6400" dirty="0" smtClean="0"/>
          </a:p>
          <a:p>
            <a:pPr lvl="0"/>
            <a:r>
              <a:rPr lang="az-Latn-AZ" sz="6400" dirty="0" smtClean="0"/>
              <a:t>Yuxarıda qeyd olunan bütün əlamətlər alkoqolizmin başlanğıc</a:t>
            </a:r>
            <a:r>
              <a:rPr lang="az-Latn-AZ" sz="6400" dirty="0" smtClean="0">
                <a:solidFill>
                  <a:srgbClr val="FF0000"/>
                </a:solidFill>
              </a:rPr>
              <a:t> </a:t>
            </a:r>
            <a:r>
              <a:rPr lang="az-Latn-AZ" sz="6400" b="1" dirty="0" smtClean="0">
                <a:solidFill>
                  <a:srgbClr val="FF0000"/>
                </a:solidFill>
              </a:rPr>
              <a:t>ilkin</a:t>
            </a:r>
            <a:r>
              <a:rPr lang="az-Latn-AZ" sz="6400" dirty="0" smtClean="0">
                <a:solidFill>
                  <a:srgbClr val="FF0000"/>
                </a:solidFill>
              </a:rPr>
              <a:t> </a:t>
            </a:r>
            <a:r>
              <a:rPr lang="az-Latn-AZ" sz="6400" dirty="0" smtClean="0"/>
              <a:t>və ya “</a:t>
            </a:r>
            <a:r>
              <a:rPr lang="az-Latn-AZ" sz="6400" b="1" dirty="0" smtClean="0">
                <a:solidFill>
                  <a:srgbClr val="FF0000"/>
                </a:solidFill>
              </a:rPr>
              <a:t>Preklinik</a:t>
            </a:r>
            <a:r>
              <a:rPr lang="az-Latn-AZ" sz="6400" b="1" dirty="0" smtClean="0"/>
              <a:t>”</a:t>
            </a:r>
            <a:r>
              <a:rPr lang="az-Latn-AZ" sz="6400" dirty="0" smtClean="0"/>
              <a:t> mərhələlərini xarakterizə edirlər. “Preklinik” adı onunla əlaqəlidir ki, xəstəliyin bütün əlamətləri aydın və aşkar şəkildə özünü göstərir. Bir qayda olaraq, bu mərhələdə xəstələr, təəssüf ki, həkimə müraciət etmirlər, özlərini alkoqolik hesab etmirlər, “hamı kimi içdiklərini” bəhanə gətirirlər və müalicə olunmaq istəmirlər.</a:t>
            </a:r>
            <a:endParaRPr lang="ru-RU" sz="6400" dirty="0" smtClean="0"/>
          </a:p>
          <a:p>
            <a:endParaRPr lang="ru-RU" sz="6400" dirty="0" smtClean="0"/>
          </a:p>
          <a:p>
            <a:endParaRPr lang="ru-RU" dirty="0"/>
          </a:p>
        </p:txBody>
      </p:sp>
    </p:spTree>
  </p:cSld>
  <p:clrMapOvr>
    <a:masterClrMapping/>
  </p:clrMapOvr>
  <p:transition spd="med" advTm="5000">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928670"/>
            <a:ext cx="7572428" cy="5214974"/>
          </a:xfrm>
        </p:spPr>
        <p:txBody>
          <a:bodyPr>
            <a:normAutofit fontScale="85000" lnSpcReduction="10000"/>
          </a:bodyPr>
          <a:lstStyle/>
          <a:p>
            <a:pPr lvl="0"/>
            <a:r>
              <a:rPr lang="az-Latn-AZ" b="1" dirty="0" smtClean="0">
                <a:solidFill>
                  <a:srgbClr val="FFC000"/>
                </a:solidFill>
              </a:rPr>
              <a:t> Alkoqolizmin irəli (ikinci) mərhələsi. </a:t>
            </a:r>
            <a:endParaRPr lang="ru-RU" b="1" dirty="0" smtClean="0">
              <a:solidFill>
                <a:srgbClr val="FFC000"/>
              </a:solidFill>
            </a:endParaRPr>
          </a:p>
          <a:p>
            <a:pPr lvl="0"/>
            <a:r>
              <a:rPr lang="az-Latn-AZ" dirty="0" smtClean="0"/>
              <a:t>Burada xəstəliyin əsas simptomları formalaşır. Yuxarıda qeyd olunan əlamətlərə </a:t>
            </a:r>
            <a:r>
              <a:rPr lang="az-Latn-AZ" b="1" dirty="0" smtClean="0">
                <a:solidFill>
                  <a:srgbClr val="FFC000"/>
                </a:solidFill>
              </a:rPr>
              <a:t>növbəti  əlamət </a:t>
            </a:r>
            <a:r>
              <a:rPr lang="az-Latn-AZ" dirty="0" smtClean="0"/>
              <a:t>əlavə olunur:</a:t>
            </a:r>
            <a:endParaRPr lang="ru-RU" dirty="0" smtClean="0"/>
          </a:p>
          <a:p>
            <a:pPr lvl="0">
              <a:buNone/>
            </a:pPr>
            <a:r>
              <a:rPr lang="az-Latn-AZ" dirty="0" smtClean="0"/>
              <a:t>     </a:t>
            </a:r>
            <a:r>
              <a:rPr lang="az-Latn-AZ" b="1" dirty="0" smtClean="0">
                <a:solidFill>
                  <a:srgbClr val="FFC000"/>
                </a:solidFill>
              </a:rPr>
              <a:t>Alkoqollu abstinent sindromu </a:t>
            </a:r>
            <a:r>
              <a:rPr lang="az-Latn-AZ" dirty="0" smtClean="0"/>
              <a:t>(bərk sərxoşluqdan sonra sustlaşma, fiziki vəziyyətini yaxşılaşdırmaq məqsədi ilə sərxoş olmaq arzusu). Bərk sərxoşluqdan sonra sustlaşma simptomlarını spirtli içkilər yox, onların natamam parçalanması zamanı orqanizmdə yaranan məhsullar yaradır. Abstinent sindromu tədricən, yavaş-yavaş yaranır. Abstinent sindromun ilk mərhələlərində sərxoşluğun səhəri günü içmək arzusu, yalnız spirtli içkini böyük dozalarla (0.5-0.7 litr araq) qəbul etdikdə baş verir, </a:t>
            </a:r>
            <a:endParaRPr lang="ru-RU" dirty="0" smtClean="0"/>
          </a:p>
          <a:p>
            <a:pPr lvl="0"/>
            <a:r>
              <a:rPr lang="az-Latn-AZ" dirty="0" smtClean="0"/>
              <a:t>Alkoqollu abstinent sindromu formalaşması onu sübut edir ki, orqanizmdə spirtli içkiyə qarşı bərpa olunmaş dəyişikliklər gedib. Spirtli içkidən imtina etdikdən bir neçə il sonra da, alkoqollu abstinent sindromu müalicə olunmur. O yalnız ağırlaşa bilər. Həkim taktikası bundan ibarətdir: qalan bütün həyat boyu spirtli içkidən tam imtina etmək, istənilən spirtli içkilərin istifadəsini dayandırmaq lazımdır. </a:t>
            </a:r>
            <a:endParaRPr lang="ru-RU" dirty="0" smtClean="0"/>
          </a:p>
          <a:p>
            <a:endParaRPr lang="ru-RU" dirty="0"/>
          </a:p>
        </p:txBody>
      </p:sp>
    </p:spTree>
  </p:cSld>
  <p:clrMapOvr>
    <a:masterClrMapping/>
  </p:clrMapOvr>
  <p:transition spd="med" advTm="5000">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908720"/>
            <a:ext cx="6798734" cy="1303867"/>
          </a:xfrm>
        </p:spPr>
        <p:txBody>
          <a:bodyPr>
            <a:normAutofit fontScale="90000"/>
          </a:bodyPr>
          <a:lstStyle/>
          <a:p>
            <a:r>
              <a:rPr lang="az-Latn-AZ" b="1" dirty="0" smtClean="0">
                <a:solidFill>
                  <a:srgbClr val="FFC000"/>
                </a:solidFill>
                <a:effectLst>
                  <a:outerShdw blurRad="38100" dist="38100" dir="2700000" algn="tl">
                    <a:srgbClr val="000000">
                      <a:alpha val="43137"/>
                    </a:srgbClr>
                  </a:outerShdw>
                </a:effectLst>
              </a:rPr>
              <a:t>ALKOQOLİZMİN FƏSADLARI</a:t>
            </a:r>
            <a:endParaRPr lang="ru-RU" b="1" dirty="0">
              <a:solidFill>
                <a:srgbClr val="FFC000"/>
              </a:solidFill>
              <a:effectLst>
                <a:outerShdw blurRad="38100" dist="38100" dir="2700000" algn="tl">
                  <a:srgbClr val="000000">
                    <a:alpha val="43137"/>
                  </a:srgbClr>
                </a:outerShdw>
              </a:effectLst>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2279385" y="2490788"/>
            <a:ext cx="4593167" cy="3444875"/>
          </a:xfrm>
          <a:prstGeom prst="rect">
            <a:avLst/>
          </a:prstGeom>
          <a:noFill/>
          <a:ln w="9525">
            <a:noFill/>
            <a:miter lim="800000"/>
            <a:headEnd/>
            <a:tailEnd/>
          </a:ln>
          <a:effectLst/>
        </p:spPr>
      </p:pic>
    </p:spTree>
  </p:cSld>
  <p:clrMapOvr>
    <a:masterClrMapping/>
  </p:clrMapOvr>
  <p:transition spd="med" advTm="5000">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logo.gif"/>
          <p:cNvPicPr>
            <a:picLocks noGrp="1" noChangeAspect="1"/>
          </p:cNvPicPr>
          <p:nvPr>
            <p:ph idx="1"/>
          </p:nvPr>
        </p:nvPicPr>
        <p:blipFill>
          <a:blip r:embed="rId2" cstate="print"/>
          <a:stretch>
            <a:fillRect/>
          </a:stretch>
        </p:blipFill>
        <p:spPr>
          <a:xfrm>
            <a:off x="899592" y="2492896"/>
            <a:ext cx="1866900" cy="1866900"/>
          </a:xfrm>
        </p:spPr>
      </p:pic>
      <p:pic>
        <p:nvPicPr>
          <p:cNvPr id="1026" name="Picture 2"/>
          <p:cNvPicPr>
            <a:picLocks noChangeAspect="1" noChangeArrowheads="1"/>
          </p:cNvPicPr>
          <p:nvPr/>
        </p:nvPicPr>
        <p:blipFill>
          <a:blip r:embed="rId3" cstate="print"/>
          <a:srcRect/>
          <a:stretch>
            <a:fillRect/>
          </a:stretch>
        </p:blipFill>
        <p:spPr bwMode="auto">
          <a:xfrm>
            <a:off x="0" y="4763"/>
            <a:ext cx="9144000" cy="6858000"/>
          </a:xfrm>
          <a:prstGeom prst="rect">
            <a:avLst/>
          </a:prstGeom>
          <a:noFill/>
          <a:ln w="9525">
            <a:noFill/>
            <a:miter lim="800000"/>
            <a:headEnd/>
            <a:tailEnd/>
          </a:ln>
          <a:effectLst/>
        </p:spPr>
      </p:pic>
    </p:spTree>
  </p:cSld>
  <p:clrMapOvr>
    <a:masterClrMapping/>
  </p:clrMapOvr>
  <p:transition spd="med" advTm="5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608" y="2492896"/>
            <a:ext cx="7086768" cy="3444997"/>
          </a:xfrm>
        </p:spPr>
        <p:txBody>
          <a:bodyPr>
            <a:normAutofit fontScale="62500" lnSpcReduction="20000"/>
          </a:bodyPr>
          <a:lstStyle/>
          <a:p>
            <a:pPr>
              <a:buNone/>
            </a:pPr>
            <a:r>
              <a:rPr lang="az-Latn-AZ" dirty="0" smtClean="0">
                <a:solidFill>
                  <a:srgbClr val="7030A0"/>
                </a:solidFill>
              </a:rPr>
              <a:t>     </a:t>
            </a:r>
            <a:r>
              <a:rPr lang="az-Latn-AZ" sz="3300" b="1" dirty="0" smtClean="0">
                <a:solidFill>
                  <a:srgbClr val="7030A0"/>
                </a:solidFill>
              </a:rPr>
              <a:t>Üç </a:t>
            </a:r>
            <a:r>
              <a:rPr lang="az-Latn-AZ" sz="3300" b="1" dirty="0">
                <a:solidFill>
                  <a:srgbClr val="7030A0"/>
                </a:solidFill>
              </a:rPr>
              <a:t>meyara cavab verən maddələri narkotik vasitə (narkotik) termini ilə ifadə edirlər:</a:t>
            </a:r>
            <a:endParaRPr lang="ru-RU" sz="3300" b="1" dirty="0" smtClean="0">
              <a:solidFill>
                <a:srgbClr val="7030A0"/>
              </a:solidFill>
            </a:endParaRPr>
          </a:p>
          <a:p>
            <a:r>
              <a:rPr lang="az-Latn-AZ" sz="3300" b="1" dirty="0">
                <a:solidFill>
                  <a:srgbClr val="FFC000"/>
                </a:solidFill>
              </a:rPr>
              <a:t>Tibbi meyar </a:t>
            </a:r>
            <a:r>
              <a:rPr lang="az-Latn-AZ" sz="3300" b="1" dirty="0">
                <a:solidFill>
                  <a:srgbClr val="7030A0"/>
                </a:solidFill>
              </a:rPr>
              <a:t>– qeyri-tibbi istifadələri ilə əlaqədar,  MSS spesifik təsir göstərən (stimullaşdırıcı, sedativ, halüsinatif və digərləri) maddələr, dərman vasitələridir. </a:t>
            </a:r>
            <a:endParaRPr lang="ru-RU" sz="3300" b="1" dirty="0" smtClean="0">
              <a:solidFill>
                <a:srgbClr val="7030A0"/>
              </a:solidFill>
            </a:endParaRPr>
          </a:p>
          <a:p>
            <a:r>
              <a:rPr lang="az-Latn-AZ" sz="3300" b="1" dirty="0">
                <a:solidFill>
                  <a:srgbClr val="FFC000"/>
                </a:solidFill>
              </a:rPr>
              <a:t>Sosial meyar </a:t>
            </a:r>
            <a:r>
              <a:rPr lang="az-Latn-AZ" sz="3300" b="1" dirty="0">
                <a:solidFill>
                  <a:srgbClr val="7030A0"/>
                </a:solidFill>
              </a:rPr>
              <a:t>– nəzərdən keçirilən maddənin qeyri-tibbi istifadəsi böyük </a:t>
            </a:r>
            <a:r>
              <a:rPr lang="az-Latn-AZ" sz="3300" b="1" dirty="0" smtClean="0">
                <a:solidFill>
                  <a:srgbClr val="7030A0"/>
                </a:solidFill>
              </a:rPr>
              <a:t>miqyasdadır </a:t>
            </a:r>
            <a:r>
              <a:rPr lang="az-Latn-AZ" sz="3300" b="1" dirty="0">
                <a:solidFill>
                  <a:srgbClr val="7030A0"/>
                </a:solidFill>
              </a:rPr>
              <a:t>və </a:t>
            </a:r>
            <a:r>
              <a:rPr lang="az-Latn-AZ" sz="3300" b="1" dirty="0" smtClean="0">
                <a:solidFill>
                  <a:srgbClr val="7030A0"/>
                </a:solidFill>
              </a:rPr>
              <a:t>sosial problemdir.</a:t>
            </a:r>
            <a:endParaRPr lang="ru-RU" sz="3300" b="1" dirty="0" smtClean="0">
              <a:solidFill>
                <a:srgbClr val="7030A0"/>
              </a:solidFill>
            </a:endParaRPr>
          </a:p>
          <a:p>
            <a:r>
              <a:rPr lang="az-Latn-AZ" sz="3300" b="1" dirty="0">
                <a:solidFill>
                  <a:srgbClr val="FFC000"/>
                </a:solidFill>
              </a:rPr>
              <a:t>Hüquqi meyar </a:t>
            </a:r>
            <a:r>
              <a:rPr lang="az-Latn-AZ" sz="3300" b="1" dirty="0">
                <a:solidFill>
                  <a:srgbClr val="7030A0"/>
                </a:solidFill>
              </a:rPr>
              <a:t>– dərman rəsmi şəkildə narkotik kimi qəbul edilmiş və narkotik vasitələr siyahsına daxil edilmişdir.</a:t>
            </a:r>
            <a:endParaRPr lang="ru-RU" sz="3300" b="1" dirty="0" smtClean="0">
              <a:solidFill>
                <a:srgbClr val="7030A0"/>
              </a:solidFill>
            </a:endParaRPr>
          </a:p>
          <a:p>
            <a:endParaRPr lang="ru-RU" dirty="0">
              <a:solidFill>
                <a:srgbClr val="7030A0"/>
              </a:solidFill>
            </a:endParaRPr>
          </a:p>
        </p:txBody>
      </p:sp>
      <p:sp>
        <p:nvSpPr>
          <p:cNvPr id="7" name="Прямоугольник 6"/>
          <p:cNvSpPr/>
          <p:nvPr/>
        </p:nvSpPr>
        <p:spPr>
          <a:xfrm>
            <a:off x="1187624" y="548680"/>
            <a:ext cx="6408712" cy="1754326"/>
          </a:xfrm>
          <a:prstGeom prst="rect">
            <a:avLst/>
          </a:prstGeom>
        </p:spPr>
        <p:txBody>
          <a:bodyPr wrap="square">
            <a:spAutoFit/>
          </a:bodyPr>
          <a:lstStyle/>
          <a:p>
            <a:pPr lvl="0" algn="ctr"/>
            <a:r>
              <a:rPr lang="az-Latn-AZ" sz="5400" b="1" dirty="0" smtClean="0">
                <a:ln w="11430"/>
                <a:solidFill>
                  <a:srgbClr val="FFC000"/>
                </a:solidFill>
                <a:effectLst>
                  <a:outerShdw blurRad="38100" dist="38100" dir="2700000" algn="tl">
                    <a:srgbClr val="000000">
                      <a:alpha val="43137"/>
                    </a:srgbClr>
                  </a:outerShdw>
                </a:effectLst>
              </a:rPr>
              <a:t>Narkotik vasitələrin meyarları</a:t>
            </a:r>
            <a:endParaRPr lang="ru-RU" sz="5400" b="1" dirty="0">
              <a:ln w="11430"/>
              <a:solidFill>
                <a:srgbClr val="FFC000"/>
              </a:solidFill>
              <a:effectLst>
                <a:outerShdw blurRad="38100" dist="38100" dir="2700000" algn="tl">
                  <a:srgbClr val="000000">
                    <a:alpha val="43137"/>
                  </a:srgbClr>
                </a:outerShdw>
              </a:effectLst>
            </a:endParaRPr>
          </a:p>
        </p:txBody>
      </p:sp>
    </p:spTree>
  </p:cSld>
  <p:clrMapOvr>
    <a:masterClrMapping/>
  </p:clrMapOvr>
  <p:transition spd="med" advTm="5000">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rgbClr val="FFC000"/>
                </a:solidFill>
              </a:rPr>
              <a:t>? ? ?</a:t>
            </a:r>
            <a:endParaRPr lang="ru-RU" dirty="0">
              <a:solidFill>
                <a:srgbClr val="FFC000"/>
              </a:solidFill>
            </a:endParaRPr>
          </a:p>
        </p:txBody>
      </p:sp>
      <p:sp>
        <p:nvSpPr>
          <p:cNvPr id="3" name="Содержимое 2"/>
          <p:cNvSpPr>
            <a:spLocks noGrp="1"/>
          </p:cNvSpPr>
          <p:nvPr>
            <p:ph idx="1"/>
          </p:nvPr>
        </p:nvSpPr>
        <p:spPr/>
        <p:txBody>
          <a:bodyPr/>
          <a:lstStyle/>
          <a:p>
            <a:pPr>
              <a:buNone/>
            </a:pPr>
            <a:r>
              <a:rPr lang="az-Latn-AZ" b="1" dirty="0" smtClean="0">
                <a:solidFill>
                  <a:srgbClr val="FF0000"/>
                </a:solidFill>
              </a:rPr>
              <a:t>     </a:t>
            </a:r>
            <a:r>
              <a:rPr lang="az-Latn-AZ" b="1" dirty="0" smtClean="0">
                <a:solidFill>
                  <a:srgbClr val="FFC000"/>
                </a:solidFill>
                <a:effectLst>
                  <a:outerShdw blurRad="38100" dist="38100" dir="2700000" algn="tl">
                    <a:srgbClr val="000000">
                      <a:alpha val="43137"/>
                    </a:srgbClr>
                  </a:outerShdw>
                </a:effectLst>
              </a:rPr>
              <a:t>Narkotikin birinci qəbulu necə baş verir</a:t>
            </a:r>
            <a:endParaRPr lang="ru-RU" dirty="0"/>
          </a:p>
        </p:txBody>
      </p:sp>
      <p:sp>
        <p:nvSpPr>
          <p:cNvPr id="4" name="Прямоугольник 3"/>
          <p:cNvSpPr/>
          <p:nvPr/>
        </p:nvSpPr>
        <p:spPr>
          <a:xfrm>
            <a:off x="1475656" y="3105835"/>
            <a:ext cx="5382344" cy="646331"/>
          </a:xfrm>
          <a:prstGeom prst="rect">
            <a:avLst/>
          </a:prstGeom>
        </p:spPr>
        <p:txBody>
          <a:bodyPr wrap="square">
            <a:spAutoFit/>
          </a:bodyPr>
          <a:lstStyle/>
          <a:p>
            <a:r>
              <a:rPr lang="az-Latn-AZ" b="1" dirty="0" smtClean="0">
                <a:solidFill>
                  <a:srgbClr val="FFC000"/>
                </a:solidFill>
                <a:effectLst>
                  <a:outerShdw blurRad="38100" dist="38100" dir="2700000" algn="tl">
                    <a:srgbClr val="000000">
                      <a:alpha val="43137"/>
                    </a:srgbClr>
                  </a:outerShdw>
                </a:effectLst>
              </a:rPr>
              <a:t>Uşağınızın narkotik qəbul etdiyindən şübhələnirsinizsə, nə etmək lazımdır?</a:t>
            </a:r>
            <a:endParaRPr lang="ru-RU" dirty="0"/>
          </a:p>
        </p:txBody>
      </p:sp>
      <p:sp>
        <p:nvSpPr>
          <p:cNvPr id="7" name="Прямоугольник 6"/>
          <p:cNvSpPr/>
          <p:nvPr/>
        </p:nvSpPr>
        <p:spPr>
          <a:xfrm>
            <a:off x="1403648" y="3861048"/>
            <a:ext cx="4572000" cy="646331"/>
          </a:xfrm>
          <a:prstGeom prst="rect">
            <a:avLst/>
          </a:prstGeom>
        </p:spPr>
        <p:txBody>
          <a:bodyPr wrap="square">
            <a:spAutoFit/>
          </a:bodyPr>
          <a:lstStyle/>
          <a:p>
            <a:r>
              <a:rPr lang="az-Latn-AZ" b="1" i="1" dirty="0" smtClean="0">
                <a:solidFill>
                  <a:srgbClr val="FFC000"/>
                </a:solidFill>
              </a:rPr>
              <a:t>Sizin övladınızın narkotik istifadə etdiyini göstərən  əlamətlər və simptomlar</a:t>
            </a:r>
            <a:endParaRPr lang="ru-RU" dirty="0">
              <a:solidFill>
                <a:srgbClr val="FFC000"/>
              </a:solidFill>
            </a:endParaRPr>
          </a:p>
        </p:txBody>
      </p:sp>
    </p:spTree>
  </p:cSld>
  <p:clrMapOvr>
    <a:masterClrMapping/>
  </p:clrMapOvr>
  <p:transition spd="med" advTm="5000">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6" y="785795"/>
            <a:ext cx="6798734" cy="714379"/>
          </a:xfrm>
        </p:spPr>
        <p:txBody>
          <a:bodyPr>
            <a:normAutofit fontScale="90000"/>
          </a:bodyPr>
          <a:lstStyle/>
          <a:p>
            <a:r>
              <a:rPr lang="az-Latn-AZ" b="1" dirty="0" smtClean="0">
                <a:effectLst>
                  <a:outerShdw blurRad="38100" dist="38100" dir="2700000" algn="tl">
                    <a:srgbClr val="000000">
                      <a:alpha val="43137"/>
                    </a:srgbClr>
                  </a:outerShdw>
                </a:effectLst>
              </a:rPr>
              <a:t/>
            </a:r>
            <a:br>
              <a:rPr lang="az-Latn-AZ" b="1" dirty="0" smtClean="0">
                <a:effectLst>
                  <a:outerShdw blurRad="38100" dist="38100" dir="2700000" algn="tl">
                    <a:srgbClr val="000000">
                      <a:alpha val="43137"/>
                    </a:srgbClr>
                  </a:outerShdw>
                </a:effectLst>
              </a:rPr>
            </a:br>
            <a:r>
              <a:rPr lang="az-Latn-AZ" b="1" dirty="0" smtClean="0">
                <a:effectLst>
                  <a:outerShdw blurRad="38100" dist="38100" dir="2700000" algn="tl">
                    <a:srgbClr val="000000">
                      <a:alpha val="43137"/>
                    </a:srgbClr>
                  </a:outerShdw>
                </a:effectLst>
              </a:rPr>
              <a:t>“</a:t>
            </a:r>
            <a:r>
              <a:rPr lang="az-Latn-AZ" b="1" dirty="0" smtClean="0">
                <a:solidFill>
                  <a:srgbClr val="FFC000"/>
                </a:solidFill>
                <a:effectLst>
                  <a:outerShdw blurRad="38100" dist="38100" dir="2700000" algn="tl">
                    <a:srgbClr val="000000">
                      <a:alpha val="43137"/>
                    </a:srgbClr>
                  </a:outerShdw>
                </a:effectLst>
              </a:rPr>
              <a:t>Yox</a:t>
            </a:r>
            <a:r>
              <a:rPr lang="az-Latn-AZ" b="1" dirty="0" smtClean="0">
                <a:effectLst>
                  <a:outerShdw blurRad="38100" dist="38100" dir="2700000" algn="tl">
                    <a:srgbClr val="000000">
                      <a:alpha val="43137"/>
                    </a:srgbClr>
                  </a:outerShdw>
                </a:effectLst>
              </a:rPr>
              <a:t>” </a:t>
            </a:r>
            <a:r>
              <a:rPr lang="az-Latn-AZ" b="1" dirty="0" smtClean="0">
                <a:solidFill>
                  <a:srgbClr val="FFC000"/>
                </a:solidFill>
                <a:effectLst>
                  <a:outerShdw blurRad="38100" dist="38100" dir="2700000" algn="tl">
                    <a:srgbClr val="000000">
                      <a:alpha val="43137"/>
                    </a:srgbClr>
                  </a:outerShdw>
                </a:effectLst>
              </a:rPr>
              <a:t>deməyin</a:t>
            </a:r>
            <a:r>
              <a:rPr lang="az-Latn-AZ" b="1" dirty="0" smtClean="0">
                <a:effectLst>
                  <a:outerShdw blurRad="38100" dist="38100" dir="2700000" algn="tl">
                    <a:srgbClr val="000000">
                      <a:alpha val="43137"/>
                    </a:srgbClr>
                  </a:outerShdw>
                </a:effectLst>
              </a:rPr>
              <a:t> 5 </a:t>
            </a:r>
            <a:r>
              <a:rPr lang="az-Latn-AZ" b="1" dirty="0" smtClean="0">
                <a:solidFill>
                  <a:srgbClr val="FFC000"/>
                </a:solidFill>
                <a:effectLst>
                  <a:outerShdw blurRad="38100" dist="38100" dir="2700000" algn="tl">
                    <a:srgbClr val="000000">
                      <a:alpha val="43137"/>
                    </a:srgbClr>
                  </a:outerShdw>
                </a:effectLst>
              </a:rPr>
              <a:t>yolu</a:t>
            </a:r>
            <a:r>
              <a:rPr lang="ru-RU" dirty="0" smtClean="0"/>
              <a:t/>
            </a:r>
            <a:br>
              <a:rPr lang="ru-RU" dirty="0" smtClean="0"/>
            </a:br>
            <a:r>
              <a:rPr lang="az-Latn-AZ" dirty="0" smtClean="0"/>
              <a:t> </a:t>
            </a:r>
            <a:endParaRPr lang="ru-RU" dirty="0" smtClean="0"/>
          </a:p>
        </p:txBody>
      </p:sp>
      <p:sp>
        <p:nvSpPr>
          <p:cNvPr id="3" name="Содержимое 2"/>
          <p:cNvSpPr>
            <a:spLocks noGrp="1"/>
          </p:cNvSpPr>
          <p:nvPr>
            <p:ph idx="1"/>
          </p:nvPr>
        </p:nvSpPr>
        <p:spPr>
          <a:xfrm>
            <a:off x="683568" y="1571612"/>
            <a:ext cx="7848872" cy="4643470"/>
          </a:xfrm>
        </p:spPr>
        <p:txBody>
          <a:bodyPr>
            <a:normAutofit fontScale="25000" lnSpcReduction="20000"/>
          </a:bodyPr>
          <a:lstStyle/>
          <a:p>
            <a:pPr>
              <a:buNone/>
            </a:pPr>
            <a:endParaRPr lang="ru-RU" dirty="0" smtClean="0"/>
          </a:p>
          <a:p>
            <a:pPr lvl="0"/>
            <a:r>
              <a:rPr lang="az-Latn-AZ" sz="5600" b="1" dirty="0" smtClean="0">
                <a:solidFill>
                  <a:srgbClr val="FF0000"/>
                </a:solidFill>
              </a:rPr>
              <a:t>Birbaşa “YOX” de</a:t>
            </a:r>
            <a:r>
              <a:rPr lang="az-Latn-AZ" sz="5600" b="1" dirty="0" smtClean="0"/>
              <a:t>:</a:t>
            </a:r>
            <a:endParaRPr lang="ru-RU" sz="5600" dirty="0" smtClean="0"/>
          </a:p>
          <a:p>
            <a:pPr>
              <a:buNone/>
            </a:pPr>
            <a:r>
              <a:rPr lang="az-Latn-AZ" sz="5600" dirty="0" smtClean="0"/>
              <a:t>        Sadəcə “yox” və ya “yox, çox sağol” de. Əlavə bir şey deməyə ehtiyac yoxdur.</a:t>
            </a:r>
            <a:endParaRPr lang="ru-RU" sz="5600" dirty="0" smtClean="0"/>
          </a:p>
          <a:p>
            <a:r>
              <a:rPr lang="az-Latn-AZ" sz="5600" dirty="0" smtClean="0"/>
              <a:t> </a:t>
            </a:r>
            <a:r>
              <a:rPr lang="az-Latn-AZ" sz="5600" b="1" dirty="0" smtClean="0">
                <a:solidFill>
                  <a:srgbClr val="FF0000"/>
                </a:solidFill>
              </a:rPr>
              <a:t>Eyni ifadəni dəfələrlə təkrarla</a:t>
            </a:r>
            <a:endParaRPr lang="ru-RU" sz="5600" dirty="0" smtClean="0"/>
          </a:p>
          <a:p>
            <a:pPr>
              <a:buNone/>
            </a:pPr>
            <a:r>
              <a:rPr lang="az-Latn-AZ" sz="5600" dirty="0" smtClean="0"/>
              <a:t>       İmtina ifadəsini etdiyini dəfələrlə təkrarla. Misal üçün “yox, çox sağol” ifadəsini lazım olan qədər təkrar et. İsrar edən təkrardan bezəcək.</a:t>
            </a:r>
            <a:endParaRPr lang="ru-RU" sz="5600" dirty="0" smtClean="0"/>
          </a:p>
          <a:p>
            <a:pPr lvl="0"/>
            <a:r>
              <a:rPr lang="az-Latn-AZ" sz="5600" b="1" dirty="0" smtClean="0">
                <a:solidFill>
                  <a:srgbClr val="FF0000"/>
                </a:solidFill>
              </a:rPr>
              <a:t>Başqa bir şey təklif elə</a:t>
            </a:r>
            <a:endParaRPr lang="ru-RU" sz="5600" dirty="0" smtClean="0"/>
          </a:p>
          <a:p>
            <a:pPr>
              <a:buNone/>
            </a:pPr>
            <a:r>
              <a:rPr lang="az-Latn-AZ" sz="5600" dirty="0" smtClean="0"/>
              <a:t>       Söhbəti yeni bir  iş təklif etməklə dəyişdir. Məsələn, “Bəlkə bayzbol oynamağa gedək?” və ya “ Bəlkə video oyun oynayaq?”</a:t>
            </a:r>
            <a:endParaRPr lang="ru-RU" sz="5600" dirty="0" smtClean="0"/>
          </a:p>
          <a:p>
            <a:pPr lvl="0"/>
            <a:r>
              <a:rPr lang="az-Latn-AZ" sz="5600" b="1" dirty="0" smtClean="0">
                <a:solidFill>
                  <a:srgbClr val="FF0000"/>
                </a:solidFill>
              </a:rPr>
              <a:t>Səbəb göstər</a:t>
            </a:r>
            <a:endParaRPr lang="ru-RU" sz="5600" dirty="0" smtClean="0">
              <a:solidFill>
                <a:srgbClr val="FF0000"/>
              </a:solidFill>
            </a:endParaRPr>
          </a:p>
          <a:p>
            <a:pPr>
              <a:buNone/>
            </a:pPr>
            <a:r>
              <a:rPr lang="az-Latn-AZ" sz="5600" dirty="0" smtClean="0"/>
              <a:t>        Yox de və öz fikrini əsaslandır. Məsələn, bir şəxs deyə bilər “Xeyr, siqaret mənim paltarlarımda pis qoxu gəlməyinə səbəb olur.” və ya “Xeyr, çox sağol. Mən öz pulumu yeni kompakt disk üçün saxlayıram.”</a:t>
            </a:r>
            <a:endParaRPr lang="ru-RU" sz="5600" dirty="0" smtClean="0"/>
          </a:p>
          <a:p>
            <a:pPr lvl="0"/>
            <a:r>
              <a:rPr lang="az-Latn-AZ" sz="5600" b="1" dirty="0" smtClean="0">
                <a:solidFill>
                  <a:srgbClr val="FF0000"/>
                </a:solidFill>
              </a:rPr>
              <a:t>Uzaqlaş</a:t>
            </a:r>
            <a:endParaRPr lang="ru-RU" sz="5600" dirty="0" smtClean="0">
              <a:solidFill>
                <a:srgbClr val="FF0000"/>
              </a:solidFill>
            </a:endParaRPr>
          </a:p>
          <a:p>
            <a:pPr>
              <a:buNone/>
            </a:pPr>
            <a:r>
              <a:rPr lang="az-Latn-AZ" sz="5600" dirty="0" smtClean="0"/>
              <a:t>        Bir insan hər zaman qalxıb və məkanı tərk edə bilər. Əgər bir şəxs yox deyibsə və israr edən tərəf  hələ də öz dediyinin üzərindədirsə, o zaman qalx və get. Dostunu itirməkdən qorxma. Əsl dost sənin ilk imtinanı hörmətlə qarşılayacaq.</a:t>
            </a:r>
            <a:endParaRPr lang="ru-RU" sz="5600" dirty="0" smtClean="0"/>
          </a:p>
          <a:p>
            <a:r>
              <a:rPr lang="az-Latn-AZ" sz="5600" b="1" dirty="0" smtClean="0">
                <a:solidFill>
                  <a:srgbClr val="FF0000"/>
                </a:solidFill>
              </a:rPr>
              <a:t>Açıqlamanızı "Yox, mən... ilə başlayın</a:t>
            </a:r>
            <a:endParaRPr lang="az-Latn-AZ" sz="5600" dirty="0" smtClean="0"/>
          </a:p>
          <a:p>
            <a:pPr>
              <a:buNone/>
            </a:pPr>
            <a:r>
              <a:rPr lang="az-Latn-AZ" sz="5600" dirty="0" smtClean="0"/>
              <a:t>      Bəhanələrin qarşısını almağa əmin olun. Onlar mübahisə etməyə başlaya bilərlər.</a:t>
            </a:r>
            <a:endParaRPr lang="ru-RU" sz="5600" dirty="0" smtClean="0"/>
          </a:p>
          <a:p>
            <a:r>
              <a:rPr lang="az-Latn-AZ" dirty="0" smtClean="0"/>
              <a:t> </a:t>
            </a:r>
            <a:endParaRPr lang="ru-RU" dirty="0" smtClean="0"/>
          </a:p>
          <a:p>
            <a:endParaRPr lang="ru-RU" dirty="0"/>
          </a:p>
        </p:txBody>
      </p:sp>
    </p:spTree>
  </p:cSld>
  <p:clrMapOvr>
    <a:masterClrMapping/>
  </p:clrMapOvr>
  <p:transition spd="med" advTm="5000">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692696"/>
            <a:ext cx="6689748" cy="1022361"/>
          </a:xfrm>
        </p:spPr>
        <p:txBody>
          <a:bodyPr>
            <a:normAutofit/>
          </a:bodyPr>
          <a:lstStyle/>
          <a:p>
            <a:r>
              <a:rPr lang="az-Latn-AZ" sz="3600" b="1" dirty="0" smtClean="0">
                <a:solidFill>
                  <a:srgbClr val="FFC000"/>
                </a:solidFill>
                <a:effectLst>
                  <a:outerShdw blurRad="38100" dist="38100" dir="2700000" algn="tl">
                    <a:srgbClr val="000000">
                      <a:alpha val="43137"/>
                    </a:srgbClr>
                  </a:outerShdw>
                </a:effectLst>
              </a:rPr>
              <a:t>“ YOX”  DEMƏYİN YOLLARI</a:t>
            </a:r>
            <a:endParaRPr lang="ru-RU" sz="3600" dirty="0">
              <a:solidFill>
                <a:srgbClr val="FFC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683568" y="1571612"/>
            <a:ext cx="7704856" cy="4737707"/>
          </a:xfrm>
        </p:spPr>
        <p:txBody>
          <a:bodyPr>
            <a:noAutofit/>
          </a:bodyPr>
          <a:lstStyle/>
          <a:p>
            <a:r>
              <a:rPr lang="az-Latn-AZ" sz="1400" b="1" dirty="0" smtClean="0">
                <a:solidFill>
                  <a:srgbClr val="FF0000"/>
                </a:solidFill>
              </a:rPr>
              <a:t>Səbəb və bəhanə arasındakı fərq nədir?</a:t>
            </a:r>
            <a:endParaRPr lang="ru-RU" sz="1400" dirty="0" smtClean="0">
              <a:solidFill>
                <a:srgbClr val="FF0000"/>
              </a:solidFill>
            </a:endParaRPr>
          </a:p>
          <a:p>
            <a:pPr marL="361950" indent="-361950">
              <a:spcBef>
                <a:spcPts val="0"/>
              </a:spcBef>
              <a:spcAft>
                <a:spcPts val="0"/>
              </a:spcAft>
              <a:buNone/>
            </a:pPr>
            <a:r>
              <a:rPr lang="az-Latn-AZ" sz="1400" dirty="0" smtClean="0"/>
              <a:t>         Bəzi tələbələr strategiya işlədən zaman özlərini güvəndə hiss etmirlər. “Səbəb verməklə” onlar öz qərarlarına haqq qazandıqlarını düşünürlər. Əlavə olaraq israr edən tərəf sizin öz səbəbinizdə əmin olmadığını ehtimal edib , səbəbinizi təksiz edə və öz israrına davam edə bilər.</a:t>
            </a:r>
            <a:endParaRPr lang="ru-RU" sz="1400" dirty="0" smtClean="0"/>
          </a:p>
          <a:p>
            <a:pPr marL="361950" indent="-361950">
              <a:spcBef>
                <a:spcPts val="0"/>
              </a:spcBef>
              <a:spcAft>
                <a:spcPts val="0"/>
              </a:spcAft>
              <a:buNone/>
            </a:pPr>
            <a:r>
              <a:rPr lang="az-Latn-AZ" sz="1400" dirty="0" smtClean="0"/>
              <a:t>        Digər tələbələrin isə, səbəb verməkləri və ya sadəcə bu və ya digər şeyi niyə etmək istəmədiklərini deməkləri daha təbii görünəcək. Tələbələrə demək istəyirik ki, bu sadəcə yox demək üçün strategiyadı. Onların kiminsə qarşısında nəyisə niyə etmək istəmədikləri barədə səbəb vermək kimi öhdəlikləri yoxdur. Onlar səbəb vermədən sadəcə “yox” deyə bilər. Hər halda onlar israr edənin təklifini qəbul etsələr bu yaxşı bir başlanğıc olar.</a:t>
            </a:r>
            <a:endParaRPr lang="ru-RU" sz="1400" dirty="0" smtClean="0"/>
          </a:p>
          <a:p>
            <a:pPr marL="361950" indent="-361950">
              <a:spcBef>
                <a:spcPts val="0"/>
              </a:spcBef>
              <a:spcAft>
                <a:spcPts val="0"/>
              </a:spcAft>
              <a:buNone/>
            </a:pPr>
            <a:r>
              <a:rPr lang="az-Latn-AZ" sz="1400" dirty="0" smtClean="0"/>
              <a:t>         Tələbələrə səbəb və bəhanə əsaslandırmağa (fərqləndirməyə) kömək et.</a:t>
            </a:r>
            <a:endParaRPr lang="ru-RU" sz="1400" dirty="0" smtClean="0"/>
          </a:p>
          <a:p>
            <a:pPr marL="361950" indent="-361950">
              <a:spcBef>
                <a:spcPts val="0"/>
              </a:spcBef>
              <a:spcAft>
                <a:spcPts val="0"/>
              </a:spcAft>
              <a:buNone/>
            </a:pPr>
            <a:r>
              <a:rPr lang="az-Latn-AZ" sz="1400" dirty="0" smtClean="0"/>
              <a:t>         Bəzən səbəb və bəhanə arasındakı fərqi tapmaq və misal göstərmək çətin olur.</a:t>
            </a:r>
            <a:endParaRPr lang="ru-RU" sz="1400" dirty="0" smtClean="0"/>
          </a:p>
          <a:p>
            <a:pPr marL="361950" indent="-361950">
              <a:spcBef>
                <a:spcPts val="0"/>
              </a:spcBef>
              <a:spcAft>
                <a:spcPts val="0"/>
              </a:spcAft>
              <a:buNone/>
            </a:pPr>
            <a:r>
              <a:rPr lang="az-Latn-AZ" sz="1400" dirty="0" smtClean="0"/>
              <a:t>         Bəhanə ayaq üstə uydurulur və inandırıcı olmur və kontur arqumentin gəlməyi gözləniləndir.</a:t>
            </a:r>
            <a:endParaRPr lang="ru-RU" sz="1400" dirty="0" smtClean="0"/>
          </a:p>
          <a:p>
            <a:pPr marL="361950" indent="-361950">
              <a:spcBef>
                <a:spcPts val="0"/>
              </a:spcBef>
              <a:spcAft>
                <a:spcPts val="0"/>
              </a:spcAft>
              <a:buNone/>
            </a:pPr>
            <a:r>
              <a:rPr lang="az-Latn-AZ" sz="1400" dirty="0" smtClean="0"/>
              <a:t>         Səbəb bir faktdır və ya şəxsin niyə yox deməsini təsdiqləyən əsaslı bir fikirdir.</a:t>
            </a:r>
            <a:endParaRPr lang="ru-RU" sz="1400" dirty="0" smtClean="0"/>
          </a:p>
          <a:p>
            <a:pPr marL="361950" indent="-361950">
              <a:spcBef>
                <a:spcPts val="0"/>
              </a:spcBef>
              <a:spcAft>
                <a:spcPts val="0"/>
              </a:spcAft>
            </a:pPr>
            <a:r>
              <a:rPr lang="az-Latn-AZ" sz="1400" dirty="0" smtClean="0"/>
              <a:t> </a:t>
            </a:r>
            <a:r>
              <a:rPr lang="az-Latn-AZ" sz="1400" b="1" dirty="0" smtClean="0">
                <a:solidFill>
                  <a:srgbClr val="FF0000"/>
                </a:solidFill>
              </a:rPr>
              <a:t>Nümunə: Bəhanə</a:t>
            </a:r>
            <a:r>
              <a:rPr lang="az-Latn-AZ" sz="1400" dirty="0" smtClean="0">
                <a:solidFill>
                  <a:srgbClr val="FF0000"/>
                </a:solidFill>
              </a:rPr>
              <a:t> </a:t>
            </a:r>
            <a:r>
              <a:rPr lang="az-Latn-AZ" sz="1400" dirty="0" smtClean="0"/>
              <a:t>1. Mən siqaret çəkmək istəmirəm çünki bacımın ad günüdür və mən evə gedib onunla oynamaq istəyirəm. </a:t>
            </a:r>
          </a:p>
          <a:p>
            <a:pPr marL="361950" indent="-361950">
              <a:spcBef>
                <a:spcPts val="0"/>
              </a:spcBef>
              <a:spcAft>
                <a:spcPts val="0"/>
              </a:spcAft>
              <a:buNone/>
            </a:pPr>
            <a:r>
              <a:rPr lang="az-Latn-AZ" sz="1400" dirty="0" smtClean="0"/>
              <a:t>         2. Evə gedib otağımı təmizləməliyəm.</a:t>
            </a:r>
            <a:endParaRPr lang="ru-RU" sz="1400" dirty="0" smtClean="0"/>
          </a:p>
          <a:p>
            <a:pPr marL="361950" indent="-361950">
              <a:spcBef>
                <a:spcPts val="0"/>
              </a:spcBef>
              <a:spcAft>
                <a:spcPts val="0"/>
              </a:spcAft>
            </a:pPr>
            <a:r>
              <a:rPr lang="az-Latn-AZ" sz="1400" dirty="0" smtClean="0"/>
              <a:t> </a:t>
            </a:r>
            <a:r>
              <a:rPr lang="az-Latn-AZ" sz="1400" b="1" dirty="0" smtClean="0">
                <a:solidFill>
                  <a:srgbClr val="FF0000"/>
                </a:solidFill>
              </a:rPr>
              <a:t>Nümunə: Səbəb.</a:t>
            </a:r>
            <a:r>
              <a:rPr lang="az-Latn-AZ" sz="1400" dirty="0" smtClean="0"/>
              <a:t>Mən siqaret çəkmirəm çünki asmamı ağırlaşdırır və mənə basketbol oynamaq çətin olur. Mən narkotik çəkmək istəmirəm. Bu çox qorxuludur və bir dəfə çəkmək ölümə səbəb ola bilər.</a:t>
            </a:r>
            <a:endParaRPr lang="ru-RU" sz="1400" dirty="0" smtClean="0"/>
          </a:p>
          <a:p>
            <a:pPr marL="361950" indent="-361950">
              <a:spcBef>
                <a:spcPts val="0"/>
              </a:spcBef>
              <a:spcAft>
                <a:spcPts val="0"/>
              </a:spcAft>
              <a:buNone/>
            </a:pPr>
            <a:r>
              <a:rPr lang="az-Latn-AZ" sz="1400" dirty="0" smtClean="0"/>
              <a:t>        İsrar edən tərəf bəhanəni eşidəndə yeni bir arqument gətirib, daha çox israr etməyə davam edəcək.    </a:t>
            </a:r>
          </a:p>
          <a:p>
            <a:pPr marL="361950" indent="-361950">
              <a:spcBef>
                <a:spcPts val="0"/>
              </a:spcBef>
              <a:spcAft>
                <a:spcPts val="0"/>
              </a:spcAft>
              <a:buNone/>
            </a:pPr>
            <a:r>
              <a:rPr lang="az-Latn-AZ" sz="1400" dirty="0" smtClean="0"/>
              <a:t>        Lakin səbəb ilə qarşılaşan zaman  imtina edən tərəfin ciddi olduğunu görə bilər.</a:t>
            </a:r>
            <a:endParaRPr lang="ru-RU" sz="1400" dirty="0" smtClean="0"/>
          </a:p>
          <a:p>
            <a:endParaRPr lang="ru-RU" sz="1000" dirty="0" smtClean="0"/>
          </a:p>
          <a:p>
            <a:pPr>
              <a:buNone/>
            </a:pPr>
            <a:r>
              <a:rPr lang="az-Latn-AZ" sz="1000" b="1" dirty="0" smtClean="0"/>
              <a:t> </a:t>
            </a:r>
            <a:endParaRPr lang="ru-RU" sz="1000" dirty="0"/>
          </a:p>
        </p:txBody>
      </p:sp>
    </p:spTree>
  </p:cSld>
  <p:clrMapOvr>
    <a:masterClrMapping/>
  </p:clrMapOvr>
  <p:transition spd="med" advTm="5000">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786" y="2357430"/>
            <a:ext cx="7572427" cy="2714644"/>
          </a:xfrm>
        </p:spPr>
        <p:txBody>
          <a:bodyPr>
            <a:normAutofit lnSpcReduction="10000"/>
          </a:bodyPr>
          <a:lstStyle/>
          <a:p>
            <a:pPr algn="ctr">
              <a:buNone/>
            </a:pPr>
            <a:r>
              <a:rPr lang="az-Latn-AZ" sz="4800" b="1" dirty="0" smtClean="0">
                <a:solidFill>
                  <a:srgbClr val="FFC000"/>
                </a:solidFill>
                <a:effectLst>
                  <a:outerShdw blurRad="38100" dist="38100" dir="2700000" algn="tl">
                    <a:srgbClr val="000000">
                      <a:alpha val="43137"/>
                    </a:srgbClr>
                  </a:outerShdw>
                </a:effectLst>
              </a:rPr>
              <a:t>DİQQƏTİNİZƏ GÖRƏ </a:t>
            </a:r>
          </a:p>
          <a:p>
            <a:pPr algn="ctr">
              <a:buNone/>
            </a:pPr>
            <a:endParaRPr lang="az-Latn-AZ" sz="4800" b="1" dirty="0" smtClean="0">
              <a:solidFill>
                <a:srgbClr val="FFC000"/>
              </a:solidFill>
              <a:effectLst>
                <a:outerShdw blurRad="38100" dist="38100" dir="2700000" algn="tl">
                  <a:srgbClr val="000000">
                    <a:alpha val="43137"/>
                  </a:srgbClr>
                </a:outerShdw>
              </a:effectLst>
            </a:endParaRPr>
          </a:p>
          <a:p>
            <a:pPr algn="ctr">
              <a:buNone/>
            </a:pPr>
            <a:r>
              <a:rPr lang="az-Latn-AZ" sz="4800" b="1" dirty="0" smtClean="0">
                <a:solidFill>
                  <a:srgbClr val="FFC000"/>
                </a:solidFill>
                <a:effectLst>
                  <a:outerShdw blurRad="38100" dist="38100" dir="2700000" algn="tl">
                    <a:srgbClr val="000000">
                      <a:alpha val="43137"/>
                    </a:srgbClr>
                  </a:outerShdw>
                </a:effectLst>
              </a:rPr>
              <a:t>TƏŞƏKKÜR EDİRƏM</a:t>
            </a:r>
            <a:r>
              <a:rPr lang="az-Latn-AZ" sz="4800" dirty="0" smtClean="0">
                <a:solidFill>
                  <a:srgbClr val="FFC000"/>
                </a:solidFill>
              </a:rPr>
              <a:t>!</a:t>
            </a:r>
            <a:endParaRPr lang="ru-RU" sz="4800" dirty="0">
              <a:solidFill>
                <a:srgbClr val="FFC000"/>
              </a:solidFill>
            </a:endParaRPr>
          </a:p>
        </p:txBody>
      </p:sp>
    </p:spTree>
  </p:cSld>
  <p:clrMapOvr>
    <a:masterClrMapping/>
  </p:clrMapOvr>
  <p:transition spd="med" advTm="5000">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15617" y="2348881"/>
            <a:ext cx="6912768" cy="3888432"/>
          </a:xfrm>
        </p:spPr>
        <p:txBody>
          <a:bodyPr>
            <a:noAutofit/>
          </a:bodyPr>
          <a:lstStyle/>
          <a:p>
            <a:r>
              <a:rPr lang="az-Latn-AZ" sz="2500" b="1" dirty="0" smtClean="0">
                <a:solidFill>
                  <a:srgbClr val="7030A0"/>
                </a:solidFill>
              </a:rPr>
              <a:t>Sinir sisteminə təsir edən və psixikanı dəyişən maddə </a:t>
            </a:r>
            <a:r>
              <a:rPr lang="az-Latn-AZ" sz="2500" b="1" dirty="0" smtClean="0">
                <a:solidFill>
                  <a:srgbClr val="FFC000"/>
                </a:solidFill>
              </a:rPr>
              <a:t>psixoaktiv maddədir</a:t>
            </a:r>
            <a:r>
              <a:rPr lang="az-Latn-AZ" sz="2500" b="1" dirty="0" smtClean="0">
                <a:solidFill>
                  <a:srgbClr val="7030A0"/>
                </a:solidFill>
              </a:rPr>
              <a:t>. BSE görə psixi funksiyalara təsir edən, psixi fəaliyyəti tənzimləyə bilən və tibbdə psixi xəstəliklərin müalicəsində istifadə olunan psixoaktiv maddələri </a:t>
            </a:r>
            <a:r>
              <a:rPr lang="az-Latn-AZ" sz="2500" b="1" dirty="0" smtClean="0">
                <a:solidFill>
                  <a:srgbClr val="FFC000"/>
                </a:solidFill>
              </a:rPr>
              <a:t>psixotroplar</a:t>
            </a:r>
            <a:r>
              <a:rPr lang="az-Latn-AZ" sz="2500" b="1" dirty="0" smtClean="0">
                <a:solidFill>
                  <a:srgbClr val="FF0000"/>
                </a:solidFill>
              </a:rPr>
              <a:t> </a:t>
            </a:r>
            <a:r>
              <a:rPr lang="az-Latn-AZ" sz="2500" b="1" dirty="0" smtClean="0">
                <a:solidFill>
                  <a:srgbClr val="7030A0"/>
                </a:solidFill>
              </a:rPr>
              <a:t>adlandırırlar . ÜST leksikonuna müvafiq olaraq, psixoaktiv maddələr və psixotrop maddələr sinonimdirlər. Qanunvericilik tərəfindən qadağan edilən psixoaktiv maddələr narkotik hesab edilir.  </a:t>
            </a:r>
            <a:endParaRPr lang="ru-RU" sz="2500" b="1" dirty="0">
              <a:solidFill>
                <a:srgbClr val="7030A0"/>
              </a:solidFill>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3568" y="548680"/>
            <a:ext cx="7807984" cy="1703834"/>
          </a:xfrm>
          <a:prstGeom prst="rect">
            <a:avLst/>
          </a:prstGeom>
        </p:spPr>
      </p:pic>
      <p:sp>
        <p:nvSpPr>
          <p:cNvPr id="6" name="Прямоугольник 5"/>
          <p:cNvSpPr/>
          <p:nvPr/>
        </p:nvSpPr>
        <p:spPr>
          <a:xfrm>
            <a:off x="467544" y="620688"/>
            <a:ext cx="8849632"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5400" b="1" dirty="0" smtClean="0">
                <a:ln w="11430"/>
                <a:solidFill>
                  <a:srgbClr val="FFC000"/>
                </a:solidFill>
                <a:effectLst>
                  <a:outerShdw blurRad="50800" dist="39000" dir="5460000" algn="tl">
                    <a:srgbClr val="000000">
                      <a:alpha val="38000"/>
                    </a:srgbClr>
                  </a:outerShdw>
                </a:effectLst>
              </a:rPr>
              <a:t>Psixoaktiv və psixotrop maddə nədir</a:t>
            </a:r>
            <a:r>
              <a:rPr lang="en-US" sz="5400" b="1" dirty="0" smtClean="0">
                <a:ln w="11430"/>
                <a:solidFill>
                  <a:srgbClr val="FFC000"/>
                </a:solidFill>
                <a:effectLst>
                  <a:outerShdw blurRad="50800" dist="39000" dir="5460000" algn="tl">
                    <a:srgbClr val="000000">
                      <a:alpha val="38000"/>
                    </a:srgbClr>
                  </a:outerShdw>
                </a:effectLst>
              </a:rPr>
              <a:t>?</a:t>
            </a:r>
            <a:endParaRPr lang="ru-RU" sz="5400" b="1" cap="none" spc="0" dirty="0">
              <a:ln w="11430"/>
              <a:solidFill>
                <a:srgbClr val="FFC000"/>
              </a:solidFill>
              <a:effectLst>
                <a:outerShdw blurRad="50800" dist="39000" dir="5460000" algn="tl">
                  <a:srgbClr val="000000">
                    <a:alpha val="38000"/>
                  </a:srgbClr>
                </a:outerShdw>
              </a:effectLst>
            </a:endParaRPr>
          </a:p>
        </p:txBody>
      </p:sp>
    </p:spTree>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3608" y="2490135"/>
            <a:ext cx="6931993" cy="3819185"/>
          </a:xfrm>
        </p:spPr>
        <p:txBody>
          <a:bodyPr>
            <a:noAutofit/>
          </a:bodyPr>
          <a:lstStyle/>
          <a:p>
            <a:r>
              <a:rPr lang="az-Latn-AZ" sz="2500" b="1" dirty="0">
                <a:solidFill>
                  <a:srgbClr val="7030A0"/>
                </a:solidFill>
              </a:rPr>
              <a:t>Şərab və </a:t>
            </a:r>
            <a:r>
              <a:rPr lang="az-Latn-AZ" sz="2500" b="1" dirty="0" smtClean="0">
                <a:solidFill>
                  <a:srgbClr val="7030A0"/>
                </a:solidFill>
              </a:rPr>
              <a:t>digə</a:t>
            </a:r>
            <a:r>
              <a:rPr lang="en-US" sz="2500" b="1" dirty="0" smtClean="0">
                <a:solidFill>
                  <a:srgbClr val="7030A0"/>
                </a:solidFill>
              </a:rPr>
              <a:t>r</a:t>
            </a:r>
            <a:r>
              <a:rPr lang="az-Latn-AZ" sz="2500" b="1" dirty="0" smtClean="0">
                <a:solidFill>
                  <a:srgbClr val="7030A0"/>
                </a:solidFill>
              </a:rPr>
              <a:t> </a:t>
            </a:r>
            <a:r>
              <a:rPr lang="az-Latn-AZ" sz="2500" b="1" dirty="0">
                <a:solidFill>
                  <a:srgbClr val="7030A0"/>
                </a:solidFill>
              </a:rPr>
              <a:t>spirtli içkilərin tərkibində etanol var. </a:t>
            </a:r>
            <a:r>
              <a:rPr lang="az-Latn-AZ" sz="2500" b="1" dirty="0" smtClean="0">
                <a:solidFill>
                  <a:srgbClr val="7030A0"/>
                </a:solidFill>
              </a:rPr>
              <a:t>Etanol </a:t>
            </a:r>
            <a:r>
              <a:rPr lang="az-Latn-AZ" sz="2500" b="1" dirty="0">
                <a:solidFill>
                  <a:srgbClr val="7030A0"/>
                </a:solidFill>
              </a:rPr>
              <a:t>insanlığa məlum olan </a:t>
            </a:r>
            <a:r>
              <a:rPr lang="az-Latn-AZ" sz="2500" b="1" dirty="0">
                <a:solidFill>
                  <a:srgbClr val="FFC000"/>
                </a:solidFill>
              </a:rPr>
              <a:t>ilk psixoaktiv maddələrdən</a:t>
            </a:r>
            <a:r>
              <a:rPr lang="az-Latn-AZ" sz="2500" b="1" dirty="0">
                <a:solidFill>
                  <a:srgbClr val="7030A0"/>
                </a:solidFill>
              </a:rPr>
              <a:t> biri olub, vərdiş yaradır. İstənilən </a:t>
            </a:r>
            <a:r>
              <a:rPr lang="az-Latn-AZ" sz="2500" b="1" dirty="0" smtClean="0">
                <a:solidFill>
                  <a:srgbClr val="FFC000"/>
                </a:solidFill>
              </a:rPr>
              <a:t>asılılıqlı davranış </a:t>
            </a:r>
            <a:r>
              <a:rPr lang="az-Latn-AZ" sz="2500" b="1" dirty="0" smtClean="0">
                <a:solidFill>
                  <a:srgbClr val="7030A0"/>
                </a:solidFill>
              </a:rPr>
              <a:t>isə məcazi </a:t>
            </a:r>
            <a:r>
              <a:rPr lang="az-Latn-AZ" sz="2500" b="1" dirty="0">
                <a:solidFill>
                  <a:srgbClr val="7030A0"/>
                </a:solidFill>
              </a:rPr>
              <a:t>mənada “narkotik” adlandırıla bilər. Bunlar </a:t>
            </a:r>
            <a:r>
              <a:rPr lang="az-Latn-AZ" sz="2500" b="1" dirty="0" smtClean="0">
                <a:solidFill>
                  <a:srgbClr val="7030A0"/>
                </a:solidFill>
              </a:rPr>
              <a:t>olmadıqda, </a:t>
            </a:r>
            <a:r>
              <a:rPr lang="az-Latn-AZ" sz="2500" b="1" dirty="0">
                <a:solidFill>
                  <a:srgbClr val="7030A0"/>
                </a:solidFill>
              </a:rPr>
              <a:t>insanda emosional dəyişkənlik, qıcıqlanma və münaqişə yaranır (</a:t>
            </a:r>
            <a:r>
              <a:rPr lang="az-Latn-AZ" sz="2500" b="1" dirty="0" smtClean="0">
                <a:solidFill>
                  <a:srgbClr val="7030A0"/>
                </a:solidFill>
              </a:rPr>
              <a:t>məsələn</a:t>
            </a:r>
            <a:r>
              <a:rPr lang="en-US" sz="2500" b="1" dirty="0" smtClean="0">
                <a:solidFill>
                  <a:srgbClr val="FFC000"/>
                </a:solidFill>
              </a:rPr>
              <a:t>:</a:t>
            </a:r>
            <a:r>
              <a:rPr lang="az-Latn-AZ" sz="2500" b="1" dirty="0" smtClean="0">
                <a:solidFill>
                  <a:srgbClr val="FFC000"/>
                </a:solidFill>
              </a:rPr>
              <a:t> </a:t>
            </a:r>
            <a:r>
              <a:rPr lang="az-Latn-AZ" sz="2500" b="1" dirty="0">
                <a:solidFill>
                  <a:srgbClr val="FFC000"/>
                </a:solidFill>
              </a:rPr>
              <a:t>internetdən, kompüter oyunlarından, televizordan, dindən, qumardan asıllılıq).       </a:t>
            </a:r>
            <a:endParaRPr lang="ru-RU" sz="2500" b="1" dirty="0">
              <a:solidFill>
                <a:srgbClr val="FFC000"/>
              </a:solidFill>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03033" y="620688"/>
            <a:ext cx="6672568" cy="1622306"/>
          </a:xfrm>
          <a:prstGeom prst="rect">
            <a:avLst/>
          </a:prstGeom>
        </p:spPr>
      </p:pic>
      <p:sp>
        <p:nvSpPr>
          <p:cNvPr id="5" name="Прямоугольник 4"/>
          <p:cNvSpPr/>
          <p:nvPr/>
        </p:nvSpPr>
        <p:spPr>
          <a:xfrm>
            <a:off x="1641439" y="980728"/>
            <a:ext cx="600132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z-Latn-AZ"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Asılılığın yaranması</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az-Latn-AZ" b="1" dirty="0">
                <a:solidFill>
                  <a:srgbClr val="FFC000"/>
                </a:solidFill>
                <a:effectLst>
                  <a:outerShdw blurRad="38100" dist="38100" dir="2700000" algn="tl">
                    <a:srgbClr val="000000">
                      <a:alpha val="43137"/>
                    </a:srgbClr>
                  </a:outerShdw>
                </a:effectLst>
              </a:rPr>
              <a:t>Narkomaniya nədir?</a:t>
            </a:r>
            <a:r>
              <a:rPr lang="ru-RU" b="1" dirty="0" smtClean="0">
                <a:solidFill>
                  <a:srgbClr val="FFC000"/>
                </a:solidFill>
                <a:effectLst>
                  <a:outerShdw blurRad="38100" dist="38100" dir="2700000" algn="tl">
                    <a:srgbClr val="000000">
                      <a:alpha val="43137"/>
                    </a:srgbClr>
                  </a:outerShdw>
                </a:effectLst>
              </a:rPr>
              <a:t/>
            </a:r>
            <a:br>
              <a:rPr lang="ru-RU" b="1" dirty="0" smtClean="0">
                <a:solidFill>
                  <a:srgbClr val="FFC000"/>
                </a:solidFill>
                <a:effectLst>
                  <a:outerShdw blurRad="38100" dist="38100" dir="2700000" algn="tl">
                    <a:srgbClr val="000000">
                      <a:alpha val="43137"/>
                    </a:srgbClr>
                  </a:outerShdw>
                </a:effectLst>
              </a:rPr>
            </a:br>
            <a:endParaRPr lang="ru-RU" b="1" dirty="0">
              <a:solidFill>
                <a:srgbClr val="FFC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39552" y="1700808"/>
            <a:ext cx="5472608" cy="4032448"/>
          </a:xfrm>
        </p:spPr>
        <p:txBody>
          <a:bodyPr>
            <a:noAutofit/>
          </a:bodyPr>
          <a:lstStyle/>
          <a:p>
            <a:endParaRPr lang="en-US" sz="1600" b="1" dirty="0" smtClean="0">
              <a:solidFill>
                <a:srgbClr val="002060"/>
              </a:solidFill>
            </a:endParaRPr>
          </a:p>
          <a:p>
            <a:pPr>
              <a:buNone/>
            </a:pPr>
            <a:r>
              <a:rPr lang="en-US" sz="1600" b="1" dirty="0" smtClean="0">
                <a:solidFill>
                  <a:srgbClr val="002060"/>
                </a:solidFill>
              </a:rPr>
              <a:t>      </a:t>
            </a:r>
            <a:r>
              <a:rPr lang="az-Latn-AZ" sz="1600" b="1" dirty="0" smtClean="0">
                <a:solidFill>
                  <a:srgbClr val="002060"/>
                </a:solidFill>
              </a:rPr>
              <a:t>Narkomaniya – ayrı-ayrı insanların və bütün cəmiyyətin ruhi xəstəliyidir, bunu </a:t>
            </a:r>
            <a:r>
              <a:rPr lang="az-Latn-AZ" sz="1600" b="1" dirty="0" smtClean="0">
                <a:solidFill>
                  <a:schemeClr val="accent5">
                    <a:lumMod val="75000"/>
                  </a:schemeClr>
                </a:solidFill>
              </a:rPr>
              <a:t>iki səviyyədə </a:t>
            </a:r>
            <a:r>
              <a:rPr lang="az-Latn-AZ" sz="1600" b="1" dirty="0" smtClean="0">
                <a:solidFill>
                  <a:srgbClr val="002060"/>
                </a:solidFill>
              </a:rPr>
              <a:t>nəzərdən keçirmək lazımdır:</a:t>
            </a:r>
            <a:endParaRPr lang="ru-RU" sz="1600" b="1" dirty="0" smtClean="0">
              <a:solidFill>
                <a:srgbClr val="002060"/>
              </a:solidFill>
            </a:endParaRPr>
          </a:p>
          <a:p>
            <a:r>
              <a:rPr lang="en-US" sz="1600" b="1" dirty="0" smtClean="0">
                <a:solidFill>
                  <a:srgbClr val="002060"/>
                </a:solidFill>
              </a:rPr>
              <a:t>1)</a:t>
            </a:r>
            <a:r>
              <a:rPr lang="en-US" sz="1600" b="1" dirty="0" smtClean="0">
                <a:solidFill>
                  <a:srgbClr val="FFC000"/>
                </a:solidFill>
              </a:rPr>
              <a:t> </a:t>
            </a:r>
            <a:r>
              <a:rPr lang="az-Latn-AZ" sz="1600" b="1" dirty="0" smtClean="0">
                <a:solidFill>
                  <a:srgbClr val="FFC000"/>
                </a:solidFill>
              </a:rPr>
              <a:t>İndividual </a:t>
            </a:r>
            <a:r>
              <a:rPr lang="az-Latn-AZ" sz="1600" b="1" dirty="0" smtClean="0">
                <a:solidFill>
                  <a:srgbClr val="002060"/>
                </a:solidFill>
              </a:rPr>
              <a:t>(individual – bioloji, individual-psixoloji) – bu zaman söhbət ayrı-ayrı narkomaniya hallarından gedir. Bu da bir şəxsin, onun ailəsinin və yaxınlarının fəlakətinə səbəb olur. Bu halda qeyd etmək lazımdır ki, narkomaniya –orqanizmin zəhərli narkotik maddələrlə xronik şəkildə zəhərlənməsinə səbəb olan qüsurlü həyat tərzinin, psixi xəstəliyin  nəticəsidir. Bu zaman narkoman narkotiklərə  qarşı güclü meyl və kəskin fiziki asılılıq hiss edir.       </a:t>
            </a:r>
            <a:endParaRPr lang="ru-RU" sz="1600" b="1" dirty="0" smtClean="0">
              <a:solidFill>
                <a:srgbClr val="002060"/>
              </a:solidFill>
            </a:endParaRPr>
          </a:p>
          <a:p>
            <a:r>
              <a:rPr lang="az-Latn-AZ" sz="1600" b="1" dirty="0" smtClean="0">
                <a:solidFill>
                  <a:srgbClr val="002060"/>
                </a:solidFill>
              </a:rPr>
              <a:t>2) </a:t>
            </a:r>
            <a:r>
              <a:rPr lang="az-Latn-AZ" sz="1600" b="1" dirty="0" smtClean="0">
                <a:solidFill>
                  <a:srgbClr val="FFC000"/>
                </a:solidFill>
              </a:rPr>
              <a:t>Dövlət və ictimai</a:t>
            </a:r>
            <a:r>
              <a:rPr lang="en-US" sz="1600" b="1" dirty="0" smtClean="0">
                <a:solidFill>
                  <a:srgbClr val="FFC000"/>
                </a:solidFill>
              </a:rPr>
              <a:t> </a:t>
            </a:r>
            <a:r>
              <a:rPr lang="en-US" sz="1600" b="1" dirty="0" smtClean="0">
                <a:solidFill>
                  <a:srgbClr val="002060"/>
                </a:solidFill>
              </a:rPr>
              <a:t>-</a:t>
            </a:r>
            <a:r>
              <a:rPr lang="az-Latn-AZ" sz="1600" b="1" dirty="0" smtClean="0">
                <a:solidFill>
                  <a:srgbClr val="002060"/>
                </a:solidFill>
              </a:rPr>
              <a:t> bu zaman narkomaniya - mütəşəkkil cinayətkar biznes fəaliyyətinin nəticəsidir. B</a:t>
            </a:r>
            <a:r>
              <a:rPr lang="en-US" sz="1600" b="1" dirty="0" smtClean="0">
                <a:solidFill>
                  <a:srgbClr val="002060"/>
                </a:solidFill>
              </a:rPr>
              <a:t>el</a:t>
            </a:r>
            <a:r>
              <a:rPr lang="az-Latn-AZ" sz="1600" b="1" dirty="0" smtClean="0">
                <a:solidFill>
                  <a:srgbClr val="002060"/>
                </a:solidFill>
              </a:rPr>
              <a:t>ə halda narkoman istismar obyekti  və eyni zamanda narkotik satıcılarının  qeyri-qanuni varlanması üçün vasitədir.    </a:t>
            </a:r>
            <a:endParaRPr lang="ru-RU" sz="1600" b="1" dirty="0" smtClean="0">
              <a:solidFill>
                <a:srgbClr val="002060"/>
              </a:solidFill>
            </a:endParaRPr>
          </a:p>
          <a:p>
            <a:endParaRPr lang="ru-RU" sz="1800" dirty="0">
              <a:solidFill>
                <a:srgbClr val="FF0000"/>
              </a:solidFill>
            </a:endParaRPr>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012160" y="2586294"/>
            <a:ext cx="2448272" cy="3579010"/>
          </a:xfrm>
          <a:prstGeom prst="ellipse">
            <a:avLst/>
          </a:prstGeom>
          <a:ln>
            <a:noFill/>
          </a:ln>
          <a:effectLst>
            <a:softEdge rad="112500"/>
          </a:effectLst>
        </p:spPr>
      </p:pic>
    </p:spTree>
  </p:cSld>
  <p:clrMapOvr>
    <a:masterClrMapping/>
  </p:clrMapOvr>
  <p:transition spd="med" advTm="5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FF0000"/>
                </a:solidFill>
                <a:latin typeface="Palatino Linotype" panose="02040502050505030304" pitchFamily="18" charset="0"/>
              </a:rPr>
              <a:t> </a:t>
            </a:r>
            <a:r>
              <a:rPr lang="az-Latn-AZ" sz="2800" b="1" dirty="0" smtClean="0">
                <a:solidFill>
                  <a:srgbClr val="FFC000"/>
                </a:solidFill>
                <a:effectLst>
                  <a:outerShdw blurRad="38100" dist="38100" dir="2700000" algn="tl">
                    <a:srgbClr val="000000">
                      <a:alpha val="43137"/>
                    </a:srgbClr>
                  </a:outerShdw>
                </a:effectLst>
                <a:latin typeface="Palatino Linotype" panose="02040502050505030304" pitchFamily="18" charset="0"/>
              </a:rPr>
              <a:t>NARKOTİKLƏRİN TƏSİRİ</a:t>
            </a:r>
            <a:r>
              <a:rPr lang="az-Latn-AZ" sz="2800" b="1" dirty="0" smtClean="0">
                <a:solidFill>
                  <a:srgbClr val="FF0000"/>
                </a:solidFill>
                <a:effectLst>
                  <a:outerShdw blurRad="38100" dist="38100" dir="2700000" algn="tl">
                    <a:srgbClr val="000000">
                      <a:alpha val="43137"/>
                    </a:srgbClr>
                  </a:outerShdw>
                </a:effectLst>
                <a:latin typeface="Palatino Linotype" panose="02040502050505030304" pitchFamily="18" charset="0"/>
              </a:rPr>
              <a:t/>
            </a:r>
            <a:br>
              <a:rPr lang="az-Latn-AZ" sz="2800" b="1" dirty="0" smtClean="0">
                <a:solidFill>
                  <a:srgbClr val="FF0000"/>
                </a:solidFill>
                <a:effectLst>
                  <a:outerShdw blurRad="38100" dist="38100" dir="2700000" algn="tl">
                    <a:srgbClr val="000000">
                      <a:alpha val="43137"/>
                    </a:srgbClr>
                  </a:outerShdw>
                </a:effectLst>
                <a:latin typeface="Palatino Linotype" panose="02040502050505030304" pitchFamily="18" charset="0"/>
              </a:rPr>
            </a:br>
            <a:r>
              <a:rPr lang="az-Latn-AZ" sz="2800" b="1" dirty="0" smtClean="0">
                <a:solidFill>
                  <a:srgbClr val="0070C0"/>
                </a:solidFill>
                <a:effectLst>
                  <a:outerShdw blurRad="38100" dist="38100" dir="2700000" algn="tl">
                    <a:srgbClr val="000000">
                      <a:alpha val="43137"/>
                    </a:srgbClr>
                  </a:outerShdw>
                </a:effectLst>
                <a:latin typeface="Palatino Linotype" panose="02040502050505030304" pitchFamily="18" charset="0"/>
              </a:rPr>
              <a:t>HƏYATİ TƏHLÜKƏ</a:t>
            </a:r>
            <a:r>
              <a:rPr lang="en-US" sz="2800" b="1" dirty="0" smtClean="0">
                <a:solidFill>
                  <a:srgbClr val="0070C0"/>
                </a:solidFill>
                <a:effectLst>
                  <a:outerShdw blurRad="38100" dist="38100" dir="2700000" algn="tl">
                    <a:srgbClr val="000000">
                      <a:alpha val="43137"/>
                    </a:srgbClr>
                  </a:outerShdw>
                </a:effectLst>
                <a:latin typeface="Palatino Linotype" panose="02040502050505030304" pitchFamily="18" charset="0"/>
              </a:rPr>
              <a:t>!!!</a:t>
            </a:r>
            <a:endParaRPr lang="ru-RU" sz="2800" dirty="0">
              <a:solidFill>
                <a:srgbClr val="0070C0"/>
              </a:solidFill>
              <a:effectLst>
                <a:outerShdw blurRad="38100" dist="38100" dir="2700000" algn="tl">
                  <a:srgbClr val="000000">
                    <a:alpha val="43137"/>
                  </a:srgbClr>
                </a:outerShdw>
              </a:effectLst>
              <a:latin typeface="Palatino Linotype" panose="02040502050505030304" pitchFamily="18" charset="0"/>
            </a:endParaRPr>
          </a:p>
        </p:txBody>
      </p:sp>
      <p:sp>
        <p:nvSpPr>
          <p:cNvPr id="3" name="Содержимое 2"/>
          <p:cNvSpPr>
            <a:spLocks noGrp="1"/>
          </p:cNvSpPr>
          <p:nvPr>
            <p:ph idx="1"/>
          </p:nvPr>
        </p:nvSpPr>
        <p:spPr>
          <a:xfrm>
            <a:off x="1176864" y="2060848"/>
            <a:ext cx="7211560" cy="4248471"/>
          </a:xfrm>
        </p:spPr>
        <p:txBody>
          <a:bodyPr>
            <a:normAutofit fontScale="47500" lnSpcReduction="20000"/>
          </a:bodyPr>
          <a:lstStyle/>
          <a:p>
            <a:r>
              <a:rPr lang="en-US" dirty="0" smtClean="0">
                <a:solidFill>
                  <a:srgbClr val="7030A0"/>
                </a:solidFill>
              </a:rPr>
              <a:t>  </a:t>
            </a:r>
            <a:r>
              <a:rPr lang="az-Latn-AZ" sz="3400" b="1" dirty="0" smtClean="0">
                <a:solidFill>
                  <a:srgbClr val="7030A0"/>
                </a:solidFill>
              </a:rPr>
              <a:t>Sən </a:t>
            </a:r>
            <a:r>
              <a:rPr lang="az-Latn-AZ" sz="3400" b="1" dirty="0">
                <a:solidFill>
                  <a:srgbClr val="7030A0"/>
                </a:solidFill>
              </a:rPr>
              <a:t>həmişəlik özünü, öz azadlığını, sevdiyin insanı, ailəni, sonra </a:t>
            </a:r>
            <a:r>
              <a:rPr lang="az-Latn-AZ" sz="3400" b="1" dirty="0">
                <a:solidFill>
                  <a:srgbClr val="FFC000"/>
                </a:solidFill>
              </a:rPr>
              <a:t>HƏYATINI</a:t>
            </a:r>
            <a:r>
              <a:rPr lang="az-Latn-AZ" sz="3400" b="1" dirty="0">
                <a:solidFill>
                  <a:srgbClr val="7030A0"/>
                </a:solidFill>
              </a:rPr>
              <a:t> itirəcəksən.</a:t>
            </a:r>
            <a:endParaRPr lang="ru-RU" sz="3400" b="1" dirty="0" smtClean="0">
              <a:solidFill>
                <a:srgbClr val="7030A0"/>
              </a:solidFill>
            </a:endParaRPr>
          </a:p>
          <a:p>
            <a:r>
              <a:rPr lang="en-US" sz="3400" b="1" dirty="0" smtClean="0">
                <a:solidFill>
                  <a:srgbClr val="7030A0"/>
                </a:solidFill>
              </a:rPr>
              <a:t>  </a:t>
            </a:r>
            <a:r>
              <a:rPr lang="az-Latn-AZ" sz="3400" b="1" dirty="0" smtClean="0">
                <a:solidFill>
                  <a:srgbClr val="7030A0"/>
                </a:solidFill>
              </a:rPr>
              <a:t>dözülməz </a:t>
            </a:r>
            <a:r>
              <a:rPr lang="az-Latn-AZ" sz="3400" b="1" dirty="0">
                <a:solidFill>
                  <a:srgbClr val="7030A0"/>
                </a:solidFill>
              </a:rPr>
              <a:t>narkotik ağrıların əzablarına və tənhalığa düçar </a:t>
            </a:r>
            <a:r>
              <a:rPr lang="az-Latn-AZ" sz="3400" b="1" dirty="0" smtClean="0">
                <a:solidFill>
                  <a:srgbClr val="7030A0"/>
                </a:solidFill>
              </a:rPr>
              <a:t>olacaqsan.</a:t>
            </a:r>
            <a:endParaRPr lang="ru-RU" sz="3400" b="1" dirty="0" smtClean="0">
              <a:solidFill>
                <a:srgbClr val="7030A0"/>
              </a:solidFill>
            </a:endParaRPr>
          </a:p>
          <a:p>
            <a:r>
              <a:rPr lang="en-US" sz="3400" b="1" dirty="0" smtClean="0">
                <a:solidFill>
                  <a:srgbClr val="7030A0"/>
                </a:solidFill>
              </a:rPr>
              <a:t>  </a:t>
            </a:r>
            <a:r>
              <a:rPr lang="az-Latn-AZ" sz="3400" b="1" dirty="0" smtClean="0">
                <a:solidFill>
                  <a:srgbClr val="7030A0"/>
                </a:solidFill>
              </a:rPr>
              <a:t>Sən </a:t>
            </a:r>
            <a:r>
              <a:rPr lang="az-Latn-AZ" sz="3400" b="1" dirty="0">
                <a:solidFill>
                  <a:srgbClr val="7030A0"/>
                </a:solidFill>
              </a:rPr>
              <a:t>zövq hissini,</a:t>
            </a:r>
            <a:r>
              <a:rPr lang="az-Latn-AZ" sz="3400" b="1" dirty="0">
                <a:solidFill>
                  <a:srgbClr val="FFC000"/>
                </a:solidFill>
              </a:rPr>
              <a:t> həyat </a:t>
            </a:r>
            <a:r>
              <a:rPr lang="az-Latn-AZ" sz="3400" b="1" dirty="0">
                <a:solidFill>
                  <a:srgbClr val="7030A0"/>
                </a:solidFill>
              </a:rPr>
              <a:t>eşqini itirəcəksən.</a:t>
            </a:r>
            <a:endParaRPr lang="ru-RU" sz="3400" b="1" dirty="0" smtClean="0">
              <a:solidFill>
                <a:srgbClr val="7030A0"/>
              </a:solidFill>
            </a:endParaRPr>
          </a:p>
          <a:p>
            <a:r>
              <a:rPr lang="en-US" sz="3400" b="1" dirty="0" smtClean="0">
                <a:solidFill>
                  <a:srgbClr val="7030A0"/>
                </a:solidFill>
              </a:rPr>
              <a:t>  </a:t>
            </a:r>
            <a:r>
              <a:rPr lang="az-Latn-AZ" sz="3400" b="1" dirty="0" smtClean="0">
                <a:solidFill>
                  <a:srgbClr val="7030A0"/>
                </a:solidFill>
              </a:rPr>
              <a:t>Acıdan </a:t>
            </a:r>
            <a:r>
              <a:rPr lang="az-Latn-AZ" sz="3400" b="1" dirty="0">
                <a:solidFill>
                  <a:srgbClr val="7030A0"/>
                </a:solidFill>
              </a:rPr>
              <a:t>qıvrılmamaq üçün narkotik lazım olacaq, növbəti dozanı axtararkən isə artıq </a:t>
            </a:r>
            <a:r>
              <a:rPr lang="az-Latn-AZ" sz="3400" b="1" dirty="0">
                <a:solidFill>
                  <a:srgbClr val="FFC000"/>
                </a:solidFill>
              </a:rPr>
              <a:t>kef olmayacaq.</a:t>
            </a:r>
            <a:endParaRPr lang="ru-RU" sz="3400" b="1" dirty="0" smtClean="0">
              <a:solidFill>
                <a:srgbClr val="FFC000"/>
              </a:solidFill>
            </a:endParaRPr>
          </a:p>
          <a:p>
            <a:r>
              <a:rPr lang="en-US" sz="3400" b="1" dirty="0" smtClean="0">
                <a:solidFill>
                  <a:srgbClr val="7030A0"/>
                </a:solidFill>
              </a:rPr>
              <a:t> </a:t>
            </a:r>
            <a:r>
              <a:rPr lang="az-Latn-AZ" sz="3400" b="1" dirty="0" smtClean="0">
                <a:solidFill>
                  <a:srgbClr val="7030A0"/>
                </a:solidFill>
              </a:rPr>
              <a:t>Narkotik </a:t>
            </a:r>
            <a:r>
              <a:rPr lang="az-Latn-AZ" sz="3400" b="1" dirty="0">
                <a:solidFill>
                  <a:srgbClr val="7030A0"/>
                </a:solidFill>
              </a:rPr>
              <a:t>sənin orqanizmini tamamilə </a:t>
            </a:r>
            <a:r>
              <a:rPr lang="az-Latn-AZ" sz="3400" b="1" dirty="0">
                <a:solidFill>
                  <a:srgbClr val="FFC000"/>
                </a:solidFill>
              </a:rPr>
              <a:t>məhv edəcək</a:t>
            </a:r>
            <a:r>
              <a:rPr lang="az-Latn-AZ" sz="3400" b="1" dirty="0">
                <a:solidFill>
                  <a:srgbClr val="FF0000"/>
                </a:solidFill>
              </a:rPr>
              <a:t>.</a:t>
            </a:r>
            <a:endParaRPr lang="ru-RU" sz="3400" b="1" dirty="0" smtClean="0">
              <a:solidFill>
                <a:srgbClr val="FF0000"/>
              </a:solidFill>
            </a:endParaRPr>
          </a:p>
          <a:p>
            <a:r>
              <a:rPr lang="en-US" sz="3400" b="1" dirty="0" smtClean="0">
                <a:solidFill>
                  <a:srgbClr val="7030A0"/>
                </a:solidFill>
              </a:rPr>
              <a:t> </a:t>
            </a:r>
            <a:r>
              <a:rPr lang="az-Latn-AZ" sz="3400" b="1" dirty="0" smtClean="0">
                <a:solidFill>
                  <a:srgbClr val="7030A0"/>
                </a:solidFill>
              </a:rPr>
              <a:t>Heç </a:t>
            </a:r>
            <a:r>
              <a:rPr lang="az-Latn-AZ" sz="3400" b="1" dirty="0">
                <a:solidFill>
                  <a:srgbClr val="7030A0"/>
                </a:solidFill>
              </a:rPr>
              <a:t>kim narkotiklərə olan meylin və asıllılığın öhdəsindən gəlməyib və </a:t>
            </a:r>
            <a:r>
              <a:rPr lang="az-Latn-AZ" sz="3400" b="1" dirty="0" smtClean="0">
                <a:solidFill>
                  <a:srgbClr val="FFC000"/>
                </a:solidFill>
              </a:rPr>
              <a:t>gələ bilməz</a:t>
            </a:r>
            <a:r>
              <a:rPr lang="az-Latn-AZ" sz="3400" b="1" dirty="0">
                <a:solidFill>
                  <a:srgbClr val="FFC000"/>
                </a:solidFill>
              </a:rPr>
              <a:t>.</a:t>
            </a:r>
            <a:endParaRPr lang="ru-RU" sz="3400" b="1" dirty="0" smtClean="0">
              <a:solidFill>
                <a:srgbClr val="FFC000"/>
              </a:solidFill>
            </a:endParaRPr>
          </a:p>
          <a:p>
            <a:r>
              <a:rPr lang="az-Latn-AZ" sz="3400" b="1" dirty="0" smtClean="0">
                <a:solidFill>
                  <a:srgbClr val="7030A0"/>
                </a:solidFill>
              </a:rPr>
              <a:t>Narkotik </a:t>
            </a:r>
            <a:r>
              <a:rPr lang="az-Latn-AZ" sz="3400" b="1" dirty="0">
                <a:solidFill>
                  <a:srgbClr val="7030A0"/>
                </a:solidFill>
              </a:rPr>
              <a:t>– narkotik </a:t>
            </a:r>
            <a:r>
              <a:rPr lang="en-US" sz="3400" b="1" dirty="0" smtClean="0">
                <a:solidFill>
                  <a:srgbClr val="7030A0"/>
                </a:solidFill>
              </a:rPr>
              <a:t>sat</a:t>
            </a:r>
            <a:r>
              <a:rPr lang="az-Latn-AZ" sz="3400" b="1" dirty="0" smtClean="0">
                <a:solidFill>
                  <a:srgbClr val="7030A0"/>
                </a:solidFill>
              </a:rPr>
              <a:t>ıcısının əlindəki </a:t>
            </a:r>
            <a:r>
              <a:rPr lang="az-Latn-AZ" sz="3400" b="1" dirty="0">
                <a:solidFill>
                  <a:srgbClr val="7030A0"/>
                </a:solidFill>
              </a:rPr>
              <a:t>tilovdur, ondan heç zaman və heç cür qurtulmaq </a:t>
            </a:r>
            <a:r>
              <a:rPr lang="az-Latn-AZ" sz="3400" b="1" dirty="0">
                <a:solidFill>
                  <a:srgbClr val="FFC000"/>
                </a:solidFill>
              </a:rPr>
              <a:t>mümkün deyil.</a:t>
            </a:r>
            <a:endParaRPr lang="ru-RU" sz="3400" b="1" dirty="0" smtClean="0">
              <a:solidFill>
                <a:srgbClr val="FFC000"/>
              </a:solidFill>
            </a:endParaRPr>
          </a:p>
          <a:p>
            <a:r>
              <a:rPr lang="az-Latn-AZ" sz="3400" b="1" dirty="0">
                <a:solidFill>
                  <a:srgbClr val="7030A0"/>
                </a:solidFill>
              </a:rPr>
              <a:t> </a:t>
            </a:r>
            <a:r>
              <a:rPr lang="az-Latn-AZ" sz="3400" b="1" dirty="0" smtClean="0">
                <a:solidFill>
                  <a:srgbClr val="7030A0"/>
                </a:solidFill>
              </a:rPr>
              <a:t> </a:t>
            </a:r>
            <a:r>
              <a:rPr lang="az-Latn-AZ" sz="3400" b="1" dirty="0">
                <a:solidFill>
                  <a:srgbClr val="7030A0"/>
                </a:solidFill>
              </a:rPr>
              <a:t>«DOSTLARIN» sənə düzünü </a:t>
            </a:r>
            <a:r>
              <a:rPr lang="az-Latn-AZ" sz="3400" b="1" dirty="0">
                <a:solidFill>
                  <a:srgbClr val="FFC000"/>
                </a:solidFill>
              </a:rPr>
              <a:t>deməyəcəklər</a:t>
            </a:r>
            <a:r>
              <a:rPr lang="az-Latn-AZ" sz="3400" b="1" dirty="0">
                <a:solidFill>
                  <a:srgbClr val="FF0000"/>
                </a:solidFill>
              </a:rPr>
              <a:t>,</a:t>
            </a:r>
            <a:r>
              <a:rPr lang="az-Latn-AZ" sz="3400" b="1" dirty="0">
                <a:solidFill>
                  <a:srgbClr val="7030A0"/>
                </a:solidFill>
              </a:rPr>
              <a:t> belə ki sənə satılan 5 dozadan birini onlar alırlar.</a:t>
            </a:r>
            <a:endParaRPr lang="ru-RU" sz="3400" b="1" dirty="0" smtClean="0">
              <a:solidFill>
                <a:srgbClr val="7030A0"/>
              </a:solidFill>
            </a:endParaRPr>
          </a:p>
          <a:p>
            <a:r>
              <a:rPr lang="az-Latn-AZ" sz="3400" b="1" dirty="0" smtClean="0">
                <a:solidFill>
                  <a:srgbClr val="7030A0"/>
                </a:solidFill>
              </a:rPr>
              <a:t>Bu </a:t>
            </a:r>
            <a:r>
              <a:rPr lang="az-Latn-AZ" sz="3400" b="1" dirty="0">
                <a:solidFill>
                  <a:srgbClr val="7030A0"/>
                </a:solidFill>
              </a:rPr>
              <a:t>zaman </a:t>
            </a:r>
            <a:r>
              <a:rPr lang="az-Latn-AZ" sz="3400" b="1" dirty="0" smtClean="0">
                <a:solidFill>
                  <a:srgbClr val="7030A0"/>
                </a:solidFill>
              </a:rPr>
              <a:t>narkoloqlar </a:t>
            </a:r>
            <a:r>
              <a:rPr lang="az-Latn-AZ" sz="3400" b="1" dirty="0">
                <a:solidFill>
                  <a:srgbClr val="7030A0"/>
                </a:solidFill>
              </a:rPr>
              <a:t>valideynlərinlə birlikdə səni QİSMƏN xilas edə biləcəklər. Sən heç zaman </a:t>
            </a:r>
            <a:r>
              <a:rPr lang="az-Latn-AZ" sz="3400" b="1" dirty="0">
                <a:solidFill>
                  <a:srgbClr val="FFC000"/>
                </a:solidFill>
              </a:rPr>
              <a:t>olduğun kimi olmayacaqsan</a:t>
            </a:r>
            <a:r>
              <a:rPr lang="az-Latn-AZ" sz="2900" b="1" dirty="0">
                <a:solidFill>
                  <a:srgbClr val="FFC000"/>
                </a:solidFill>
              </a:rPr>
              <a:t>. </a:t>
            </a:r>
            <a:endParaRPr lang="ru-RU" sz="2900" b="1" dirty="0">
              <a:solidFill>
                <a:srgbClr val="FFC000"/>
              </a:solidFill>
            </a:endParaRPr>
          </a:p>
        </p:txBody>
      </p:sp>
      <p:sp>
        <p:nvSpPr>
          <p:cNvPr id="4" name="Знак запрета 3"/>
          <p:cNvSpPr/>
          <p:nvPr/>
        </p:nvSpPr>
        <p:spPr>
          <a:xfrm>
            <a:off x="1187624" y="2132856"/>
            <a:ext cx="216024" cy="216024"/>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5" name="Знак запрета 4"/>
          <p:cNvSpPr/>
          <p:nvPr/>
        </p:nvSpPr>
        <p:spPr>
          <a:xfrm>
            <a:off x="1187624" y="4221088"/>
            <a:ext cx="216024" cy="216024"/>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Знак запрета 5"/>
          <p:cNvSpPr/>
          <p:nvPr/>
        </p:nvSpPr>
        <p:spPr>
          <a:xfrm>
            <a:off x="1187624" y="2564904"/>
            <a:ext cx="216024" cy="216024"/>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Знак запрета 6"/>
          <p:cNvSpPr/>
          <p:nvPr/>
        </p:nvSpPr>
        <p:spPr>
          <a:xfrm>
            <a:off x="1187624" y="3068960"/>
            <a:ext cx="216024" cy="216024"/>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Знак запрета 7"/>
          <p:cNvSpPr/>
          <p:nvPr/>
        </p:nvSpPr>
        <p:spPr>
          <a:xfrm>
            <a:off x="1187624" y="4797152"/>
            <a:ext cx="216024" cy="216024"/>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Знак запрета 8"/>
          <p:cNvSpPr/>
          <p:nvPr/>
        </p:nvSpPr>
        <p:spPr>
          <a:xfrm>
            <a:off x="1187624" y="3861048"/>
            <a:ext cx="216024" cy="216024"/>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Знак запрета 9"/>
          <p:cNvSpPr/>
          <p:nvPr/>
        </p:nvSpPr>
        <p:spPr>
          <a:xfrm>
            <a:off x="1187624" y="3429000"/>
            <a:ext cx="216024" cy="216024"/>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1" name="Знак запрета 10"/>
          <p:cNvSpPr/>
          <p:nvPr/>
        </p:nvSpPr>
        <p:spPr>
          <a:xfrm>
            <a:off x="1187624" y="5733256"/>
            <a:ext cx="216024" cy="216024"/>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Знак запрета 11"/>
          <p:cNvSpPr/>
          <p:nvPr/>
        </p:nvSpPr>
        <p:spPr>
          <a:xfrm>
            <a:off x="1187624" y="5229200"/>
            <a:ext cx="216024" cy="216024"/>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ransition spd="med" advTm="500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857232"/>
            <a:ext cx="6798734" cy="1427363"/>
          </a:xfrm>
        </p:spPr>
        <p:txBody>
          <a:bodyPr>
            <a:normAutofit fontScale="90000"/>
          </a:bodyPr>
          <a:lstStyle/>
          <a:p>
            <a:r>
              <a:rPr lang="az-Latn-AZ" b="1" dirty="0" smtClean="0">
                <a:solidFill>
                  <a:srgbClr val="FF0000"/>
                </a:solidFill>
              </a:rPr>
              <a:t> </a:t>
            </a:r>
            <a:r>
              <a:rPr lang="az-Latn-AZ" b="1" dirty="0">
                <a:solidFill>
                  <a:srgbClr val="FFC000"/>
                </a:solidFill>
                <a:effectLst>
                  <a:outerShdw blurRad="38100" dist="38100" dir="2700000" algn="tl">
                    <a:srgbClr val="000000">
                      <a:alpha val="43137"/>
                    </a:srgbClr>
                  </a:outerShdw>
                </a:effectLst>
              </a:rPr>
              <a:t>Narkotikin birinci qəbulu necə baş </a:t>
            </a:r>
            <a:r>
              <a:rPr lang="az-Latn-AZ" b="1" dirty="0" smtClean="0">
                <a:solidFill>
                  <a:srgbClr val="FFC000"/>
                </a:solidFill>
                <a:effectLst>
                  <a:outerShdw blurRad="38100" dist="38100" dir="2700000" algn="tl">
                    <a:srgbClr val="000000">
                      <a:alpha val="43137"/>
                    </a:srgbClr>
                  </a:outerShdw>
                </a:effectLst>
              </a:rPr>
              <a:t>verir</a:t>
            </a:r>
            <a:r>
              <a:rPr lang="ru-RU" b="1" dirty="0" smtClean="0">
                <a:solidFill>
                  <a:srgbClr val="FF0000"/>
                </a:solidFill>
              </a:rPr>
              <a:t/>
            </a:r>
            <a:br>
              <a:rPr lang="ru-RU" b="1" dirty="0" smtClean="0">
                <a:solidFill>
                  <a:srgbClr val="FF0000"/>
                </a:solidFill>
              </a:rPr>
            </a:br>
            <a:endParaRPr lang="ru-RU" b="1" dirty="0">
              <a:solidFill>
                <a:srgbClr val="FF0000"/>
              </a:solidFill>
            </a:endParaRPr>
          </a:p>
        </p:txBody>
      </p:sp>
      <p:sp>
        <p:nvSpPr>
          <p:cNvPr id="3" name="Содержимое 2"/>
          <p:cNvSpPr>
            <a:spLocks noGrp="1"/>
          </p:cNvSpPr>
          <p:nvPr>
            <p:ph idx="1"/>
          </p:nvPr>
        </p:nvSpPr>
        <p:spPr>
          <a:xfrm>
            <a:off x="467544" y="2420889"/>
            <a:ext cx="8280920" cy="4008508"/>
          </a:xfrm>
        </p:spPr>
        <p:txBody>
          <a:bodyPr>
            <a:noAutofit/>
          </a:bodyPr>
          <a:lstStyle/>
          <a:p>
            <a:pPr>
              <a:spcBef>
                <a:spcPts val="0"/>
              </a:spcBef>
              <a:spcAft>
                <a:spcPts val="0"/>
              </a:spcAft>
            </a:pPr>
            <a:r>
              <a:rPr lang="az-Latn-AZ" sz="3200" b="1" dirty="0" smtClean="0">
                <a:solidFill>
                  <a:srgbClr val="7030A0"/>
                </a:solidFill>
              </a:rPr>
              <a:t>1</a:t>
            </a:r>
            <a:r>
              <a:rPr lang="az-Latn-AZ" sz="3200" b="1" dirty="0" smtClean="0">
                <a:solidFill>
                  <a:srgbClr val="002060"/>
                </a:solidFill>
              </a:rPr>
              <a:t>. </a:t>
            </a:r>
            <a:r>
              <a:rPr lang="az-Latn-AZ" sz="3200" b="1" dirty="0" smtClean="0">
                <a:solidFill>
                  <a:srgbClr val="002060"/>
                </a:solidFill>
                <a:latin typeface="+mj-lt"/>
                <a:cs typeface="Times New Roman" pitchFamily="18" charset="0"/>
              </a:rPr>
              <a:t>M</a:t>
            </a:r>
            <a:r>
              <a:rPr lang="en-US" sz="3200" b="1" dirty="0" smtClean="0">
                <a:solidFill>
                  <a:srgbClr val="002060"/>
                </a:solidFill>
                <a:latin typeface="+mj-lt"/>
                <a:cs typeface="Times New Roman" pitchFamily="18" charset="0"/>
              </a:rPr>
              <a:t>a</a:t>
            </a:r>
            <a:r>
              <a:rPr lang="az-Latn-AZ" sz="3200" b="1" dirty="0" smtClean="0">
                <a:solidFill>
                  <a:srgbClr val="002060"/>
                </a:solidFill>
                <a:latin typeface="+mj-lt"/>
                <a:cs typeface="Times New Roman" pitchFamily="18" charset="0"/>
              </a:rPr>
              <a:t>raq</a:t>
            </a:r>
            <a:endParaRPr lang="ru-RU" sz="3200" b="1" dirty="0" smtClean="0">
              <a:solidFill>
                <a:srgbClr val="002060"/>
              </a:solidFill>
              <a:latin typeface="+mj-lt"/>
              <a:cs typeface="Times New Roman" pitchFamily="18" charset="0"/>
            </a:endParaRPr>
          </a:p>
          <a:p>
            <a:pPr>
              <a:spcBef>
                <a:spcPts val="0"/>
              </a:spcBef>
              <a:spcAft>
                <a:spcPts val="0"/>
              </a:spcAft>
            </a:pPr>
            <a:r>
              <a:rPr lang="az-Latn-AZ" sz="3200" b="1" dirty="0" smtClean="0">
                <a:solidFill>
                  <a:srgbClr val="002060"/>
                </a:solidFill>
              </a:rPr>
              <a:t>2</a:t>
            </a:r>
            <a:r>
              <a:rPr lang="az-Latn-AZ" sz="3200" b="1" dirty="0">
                <a:solidFill>
                  <a:srgbClr val="002060"/>
                </a:solidFill>
              </a:rPr>
              <a:t>. </a:t>
            </a:r>
            <a:r>
              <a:rPr lang="az-Latn-AZ" sz="3200" b="1" dirty="0" smtClean="0">
                <a:solidFill>
                  <a:srgbClr val="002060"/>
                </a:solidFill>
              </a:rPr>
              <a:t>Məlumatın </a:t>
            </a:r>
            <a:r>
              <a:rPr lang="en-US" sz="3200" b="1" dirty="0" smtClean="0">
                <a:solidFill>
                  <a:srgbClr val="002060"/>
                </a:solidFill>
              </a:rPr>
              <a:t>o</a:t>
            </a:r>
            <a:r>
              <a:rPr lang="az-Latn-AZ" sz="3200" b="1" dirty="0" smtClean="0">
                <a:solidFill>
                  <a:srgbClr val="002060"/>
                </a:solidFill>
              </a:rPr>
              <a:t>lmaması</a:t>
            </a:r>
            <a:endParaRPr lang="ru-RU" sz="3200" b="1" dirty="0" smtClean="0">
              <a:solidFill>
                <a:srgbClr val="002060"/>
              </a:solidFill>
            </a:endParaRPr>
          </a:p>
          <a:p>
            <a:pPr>
              <a:spcBef>
                <a:spcPts val="0"/>
              </a:spcBef>
              <a:spcAft>
                <a:spcPts val="0"/>
              </a:spcAft>
            </a:pPr>
            <a:r>
              <a:rPr lang="az-Latn-AZ" sz="3200" b="1" dirty="0">
                <a:solidFill>
                  <a:srgbClr val="002060"/>
                </a:solidFill>
              </a:rPr>
              <a:t>3. Sıxıntıdan, </a:t>
            </a:r>
            <a:r>
              <a:rPr lang="az-Latn-AZ" sz="3200" b="1" dirty="0" smtClean="0">
                <a:solidFill>
                  <a:srgbClr val="002060"/>
                </a:solidFill>
              </a:rPr>
              <a:t>iradəsizlikdən</a:t>
            </a:r>
            <a:endParaRPr lang="ru-RU" sz="3200" b="1" dirty="0" smtClean="0">
              <a:solidFill>
                <a:srgbClr val="002060"/>
              </a:solidFill>
            </a:endParaRPr>
          </a:p>
          <a:p>
            <a:pPr>
              <a:spcBef>
                <a:spcPts val="0"/>
              </a:spcBef>
              <a:spcAft>
                <a:spcPts val="0"/>
              </a:spcAft>
            </a:pPr>
            <a:r>
              <a:rPr lang="az-Latn-AZ" sz="3200" b="1" dirty="0">
                <a:solidFill>
                  <a:srgbClr val="002060"/>
                </a:solidFill>
              </a:rPr>
              <a:t>4. </a:t>
            </a:r>
            <a:r>
              <a:rPr lang="az-Latn-AZ" sz="3200" b="1" dirty="0" smtClean="0">
                <a:solidFill>
                  <a:srgbClr val="002060"/>
                </a:solidFill>
              </a:rPr>
              <a:t>Nəyisə </a:t>
            </a:r>
            <a:r>
              <a:rPr lang="az-Latn-AZ" sz="3200" b="1" dirty="0">
                <a:solidFill>
                  <a:srgbClr val="002060"/>
                </a:solidFill>
              </a:rPr>
              <a:t>sübut </a:t>
            </a:r>
            <a:r>
              <a:rPr lang="az-Latn-AZ" sz="3200" b="1" dirty="0" smtClean="0">
                <a:solidFill>
                  <a:srgbClr val="002060"/>
                </a:solidFill>
              </a:rPr>
              <a:t>etmək</a:t>
            </a:r>
            <a:endParaRPr lang="ru-RU" sz="3200" b="1" dirty="0" smtClean="0">
              <a:solidFill>
                <a:srgbClr val="002060"/>
              </a:solidFill>
            </a:endParaRPr>
          </a:p>
          <a:p>
            <a:pPr>
              <a:spcBef>
                <a:spcPts val="0"/>
              </a:spcBef>
              <a:spcAft>
                <a:spcPts val="0"/>
              </a:spcAft>
            </a:pPr>
            <a:r>
              <a:rPr lang="az-Latn-AZ" sz="3200" b="1" dirty="0">
                <a:solidFill>
                  <a:srgbClr val="002060"/>
                </a:solidFill>
              </a:rPr>
              <a:t>5. “Ağ qarğa” </a:t>
            </a:r>
            <a:r>
              <a:rPr lang="az-Latn-AZ" sz="3200" b="1" dirty="0" smtClean="0">
                <a:solidFill>
                  <a:srgbClr val="002060"/>
                </a:solidFill>
              </a:rPr>
              <a:t>olmamaq</a:t>
            </a:r>
            <a:endParaRPr lang="ru-RU" sz="3200" b="1" dirty="0" smtClean="0">
              <a:solidFill>
                <a:srgbClr val="002060"/>
              </a:solidFill>
            </a:endParaRPr>
          </a:p>
          <a:p>
            <a:pPr>
              <a:spcBef>
                <a:spcPts val="0"/>
              </a:spcBef>
              <a:spcAft>
                <a:spcPts val="0"/>
              </a:spcAft>
            </a:pPr>
            <a:r>
              <a:rPr lang="az-Latn-AZ" sz="3200" b="1" dirty="0">
                <a:solidFill>
                  <a:srgbClr val="002060"/>
                </a:solidFill>
              </a:rPr>
              <a:t>6. Xoş </a:t>
            </a:r>
            <a:r>
              <a:rPr lang="az-Latn-AZ" sz="3200" b="1" dirty="0" smtClean="0">
                <a:solidFill>
                  <a:srgbClr val="002060"/>
                </a:solidFill>
              </a:rPr>
              <a:t>təəssüratlar yaşamaq</a:t>
            </a:r>
            <a:endParaRPr lang="ru-RU" sz="3200" b="1" dirty="0" smtClean="0">
              <a:solidFill>
                <a:srgbClr val="002060"/>
              </a:solidFill>
            </a:endParaRPr>
          </a:p>
          <a:p>
            <a:pPr>
              <a:spcBef>
                <a:spcPts val="0"/>
              </a:spcBef>
              <a:spcAft>
                <a:spcPts val="0"/>
              </a:spcAft>
            </a:pPr>
            <a:r>
              <a:rPr lang="az-Latn-AZ" sz="3200" b="1" dirty="0">
                <a:solidFill>
                  <a:srgbClr val="002060"/>
                </a:solidFill>
              </a:rPr>
              <a:t>7. Sərxoşluq </a:t>
            </a:r>
            <a:r>
              <a:rPr lang="az-Latn-AZ" sz="3200" b="1" dirty="0" smtClean="0">
                <a:solidFill>
                  <a:srgbClr val="002060"/>
                </a:solidFill>
              </a:rPr>
              <a:t>vəziyyətində</a:t>
            </a:r>
            <a:endParaRPr lang="ru-RU" sz="3200" b="1" dirty="0" smtClean="0">
              <a:solidFill>
                <a:srgbClr val="002060"/>
              </a:solidFill>
            </a:endParaRPr>
          </a:p>
        </p:txBody>
      </p:sp>
    </p:spTree>
  </p:cSld>
  <p:clrMapOvr>
    <a:masterClrMapping/>
  </p:clrMapOvr>
  <p:transition spd="med" advTm="5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az-Latn-AZ" sz="4400" b="1" dirty="0" smtClean="0">
                <a:solidFill>
                  <a:srgbClr val="FFC000"/>
                </a:solidFill>
                <a:effectLst>
                  <a:outerShdw blurRad="38100" dist="38100" dir="2700000" algn="tl">
                    <a:srgbClr val="000000">
                      <a:alpha val="43137"/>
                    </a:srgbClr>
                  </a:outerShdw>
                </a:effectLst>
              </a:rPr>
              <a:t>Toksikomaniya nədir</a:t>
            </a:r>
            <a:r>
              <a:rPr lang="en-US" sz="4400" b="1" dirty="0" smtClean="0">
                <a:solidFill>
                  <a:srgbClr val="FFC000"/>
                </a:solidFill>
                <a:effectLst>
                  <a:outerShdw blurRad="38100" dist="38100" dir="2700000" algn="tl">
                    <a:srgbClr val="000000">
                      <a:alpha val="43137"/>
                    </a:srgbClr>
                  </a:outerShdw>
                </a:effectLst>
              </a:rPr>
              <a:t>?</a:t>
            </a:r>
            <a:endParaRPr lang="ru-RU" sz="4400" b="1" dirty="0">
              <a:solidFill>
                <a:srgbClr val="FFC000"/>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1187624" y="2348881"/>
            <a:ext cx="7067544" cy="3651888"/>
          </a:xfrm>
        </p:spPr>
        <p:txBody>
          <a:bodyPr>
            <a:noAutofit/>
          </a:bodyPr>
          <a:lstStyle/>
          <a:p>
            <a:pPr lvl="0"/>
            <a:r>
              <a:rPr lang="en-US" dirty="0" smtClean="0"/>
              <a:t> </a:t>
            </a:r>
            <a:r>
              <a:rPr lang="az-Latn-AZ" b="1" dirty="0" smtClean="0"/>
              <a:t>Toksikomaniya (yunanca-</a:t>
            </a:r>
            <a:r>
              <a:rPr lang="az-Latn-AZ" dirty="0" smtClean="0"/>
              <a:t> </a:t>
            </a:r>
            <a:r>
              <a:rPr lang="ru-RU" dirty="0" err="1" smtClean="0"/>
              <a:t>τοξικός</a:t>
            </a:r>
            <a:r>
              <a:rPr lang="en-US" dirty="0" smtClean="0"/>
              <a:t> (</a:t>
            </a:r>
            <a:r>
              <a:rPr lang="en-US" dirty="0" err="1" smtClean="0"/>
              <a:t>toxikos</a:t>
            </a:r>
            <a:r>
              <a:rPr lang="az-Latn-AZ" dirty="0" smtClean="0"/>
              <a:t>)-zəhərli və </a:t>
            </a:r>
            <a:r>
              <a:rPr lang="ru-RU" dirty="0" smtClean="0"/>
              <a:t>μα</a:t>
            </a:r>
            <a:r>
              <a:rPr lang="ru-RU" dirty="0" err="1" smtClean="0"/>
              <a:t>νί</a:t>
            </a:r>
            <a:r>
              <a:rPr lang="ru-RU" dirty="0" smtClean="0"/>
              <a:t>α</a:t>
            </a:r>
            <a:r>
              <a:rPr lang="az-Latn-AZ" dirty="0" smtClean="0"/>
              <a:t> (maniya)</a:t>
            </a:r>
            <a:r>
              <a:rPr lang="en-US" dirty="0" smtClean="0"/>
              <a:t> </a:t>
            </a:r>
            <a:r>
              <a:rPr lang="az-Latn-AZ" dirty="0" smtClean="0"/>
              <a:t>– hərislik, ağılsızlıq, şövq) – “BMT narkotik vasitələr haqqında 1961-ci ilin vahid konvensiyasına” mü</a:t>
            </a:r>
            <a:r>
              <a:rPr lang="en-US" dirty="0" smtClean="0"/>
              <a:t>v</a:t>
            </a:r>
            <a:r>
              <a:rPr lang="az-Latn-AZ" dirty="0" smtClean="0"/>
              <a:t>afiq narkotik vasitələrə aid olmayan dərman vasitələrinə və digər maddələrinə meyli və vərdişi xarakterizə edən xəstəlik hallarının cəmidir. Xroniki intoksikasiya, psixi və </a:t>
            </a:r>
            <a:r>
              <a:rPr lang="az-Latn-AZ" dirty="0" smtClean="0">
                <a:solidFill>
                  <a:srgbClr val="FF0000"/>
                </a:solidFill>
              </a:rPr>
              <a:t>fiziki asıllılıq </a:t>
            </a:r>
            <a:r>
              <a:rPr lang="az-Latn-AZ" dirty="0" smtClean="0"/>
              <a:t>sindromlarının yaranması ilə xarakterizə edilir.     </a:t>
            </a:r>
            <a:endParaRPr lang="ru-RU" dirty="0"/>
          </a:p>
        </p:txBody>
      </p:sp>
    </p:spTree>
  </p:cSld>
  <p:clrMapOvr>
    <a:masterClrMapping/>
  </p:clrMapOvr>
  <p:transition spd="med" advTm="5000">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2137</Words>
  <PresentationFormat>Экран (4:3)</PresentationFormat>
  <Paragraphs>183</Paragraphs>
  <Slides>33</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Натуральные материалы</vt:lpstr>
      <vt:lpstr>REPRODUKTİV SAĞLAMLIG  RİSKLİ VƏ ZƏRƏRLİ DAVRANIŞ</vt:lpstr>
      <vt:lpstr>NARKOTİK NƏDİR ?</vt:lpstr>
      <vt:lpstr>Слайд 3</vt:lpstr>
      <vt:lpstr>Слайд 4</vt:lpstr>
      <vt:lpstr>Слайд 5</vt:lpstr>
      <vt:lpstr>Narkomaniya nədir? </vt:lpstr>
      <vt:lpstr> NARKOTİKLƏRİN TƏSİRİ HƏYATİ TƏHLÜKƏ!!!</vt:lpstr>
      <vt:lpstr> Narkotikin birinci qəbulu necə baş verir </vt:lpstr>
      <vt:lpstr>Toksikomaniya nədir?</vt:lpstr>
      <vt:lpstr>Toksikomaniya nədir?</vt:lpstr>
      <vt:lpstr>Toksikomaniya nədir?</vt:lpstr>
      <vt:lpstr>Слайд 12</vt:lpstr>
      <vt:lpstr>NARKOMANİYA</vt:lpstr>
      <vt:lpstr>Nə üçün narkotiklərin qəbulu əsasən gənclərin problemi hesab edilir? </vt:lpstr>
      <vt:lpstr>VALIDEYİNLƏR ÜÇÜN TƏLIMAT Sizin övladınızın narkotik istifadə etdiyini göstərən  əlamətlər və simptomlar  </vt:lpstr>
      <vt:lpstr>Davranış əlamətləri:</vt:lpstr>
      <vt:lpstr>Növbəti əlamətlər: </vt:lpstr>
      <vt:lpstr>Uşağınızın narkotik qəbul etdiyindən şübhələnirsinizsə, nə etmək lazımdır?</vt:lpstr>
      <vt:lpstr>Təklif olunan narkotiklərdən imtina etməyin üsulları</vt:lpstr>
      <vt:lpstr>Tütünçəkmə</vt:lpstr>
      <vt:lpstr>Tütünçəkmə-Prognozlar</vt:lpstr>
      <vt:lpstr>ASILILIĞIN YARANMASI</vt:lpstr>
      <vt:lpstr>Слайд 23</vt:lpstr>
      <vt:lpstr>Tütünçəkmənin orqanizmə zərəri</vt:lpstr>
      <vt:lpstr>Alkoqolizm</vt:lpstr>
      <vt:lpstr>SPİRTLİ İCKİLƏR  ALKOQOLİZM</vt:lpstr>
      <vt:lpstr>Слайд 27</vt:lpstr>
      <vt:lpstr>ALKOQOLİZMİN FƏSADLARI</vt:lpstr>
      <vt:lpstr>Слайд 29</vt:lpstr>
      <vt:lpstr>? ? ?</vt:lpstr>
      <vt:lpstr> “Yox” deməyin 5 yolu  </vt:lpstr>
      <vt:lpstr>“ YOX”  DEMƏYİN YOLLARI</vt:lpstr>
      <vt:lpstr>Слайд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REPRODUKTİV SAĞLAMLIG  RİSKLİ VƏ ZƏRƏRLİ DAVRANIŞ</dc:title>
  <dc:creator>TOS</dc:creator>
  <cp:lastModifiedBy>TOS</cp:lastModifiedBy>
  <cp:revision>5</cp:revision>
  <dcterms:modified xsi:type="dcterms:W3CDTF">2014-12-26T19:06:39Z</dcterms:modified>
</cp:coreProperties>
</file>