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68" r:id="rId4"/>
    <p:sldId id="257" r:id="rId5"/>
    <p:sldId id="258" r:id="rId6"/>
    <p:sldId id="259" r:id="rId7"/>
    <p:sldId id="260" r:id="rId8"/>
    <p:sldId id="261" r:id="rId9"/>
    <p:sldId id="270" r:id="rId10"/>
    <p:sldId id="262" r:id="rId11"/>
    <p:sldId id="263" r:id="rId12"/>
    <p:sldId id="264" r:id="rId13"/>
    <p:sldId id="265" r:id="rId14"/>
    <p:sldId id="266" r:id="rId15"/>
    <p:sldId id="271"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BFB313-693A-4124-B0B4-3A53535205BA}">
          <p14:sldIdLst>
            <p14:sldId id="256"/>
            <p14:sldId id="272"/>
            <p14:sldId id="268"/>
            <p14:sldId id="257"/>
            <p14:sldId id="258"/>
            <p14:sldId id="259"/>
            <p14:sldId id="260"/>
            <p14:sldId id="261"/>
            <p14:sldId id="270"/>
            <p14:sldId id="262"/>
            <p14:sldId id="263"/>
            <p14:sldId id="264"/>
            <p14:sldId id="265"/>
          </p14:sldIdLst>
        </p14:section>
        <p14:section name="Untitled Section" id="{0F0E619F-93EA-43FA-B349-30166E0B2CAA}">
          <p14:sldIdLst>
            <p14:sldId id="266"/>
            <p14:sldId id="271"/>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924"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BE0037D-F026-4A6D-8963-BD5E49C24581}" type="datetimeFigureOut">
              <a:rPr lang="ru-RU" smtClean="0"/>
              <a:t>12.03.2015</a:t>
            </a:fld>
            <a:endParaRPr lang="ru-RU"/>
          </a:p>
        </p:txBody>
      </p:sp>
      <p:sp>
        <p:nvSpPr>
          <p:cNvPr id="2" name="Footer Placeholder 1"/>
          <p:cNvSpPr>
            <a:spLocks noGrp="1"/>
          </p:cNvSpPr>
          <p:nvPr>
            <p:ph type="ftr" sz="quarter" idx="11"/>
          </p:nvPr>
        </p:nvSpPr>
        <p:spPr/>
        <p:txBody>
          <a:bodyPr/>
          <a:lstStyle/>
          <a:p>
            <a:endParaRPr lang="ru-RU"/>
          </a:p>
        </p:txBody>
      </p:sp>
      <p:sp>
        <p:nvSpPr>
          <p:cNvPr id="15" name="Slide Number Placeholder 14"/>
          <p:cNvSpPr>
            <a:spLocks noGrp="1"/>
          </p:cNvSpPr>
          <p:nvPr>
            <p:ph type="sldNum" sz="quarter" idx="12"/>
          </p:nvPr>
        </p:nvSpPr>
        <p:spPr>
          <a:xfrm>
            <a:off x="8229600" y="6473952"/>
            <a:ext cx="758952" cy="246888"/>
          </a:xfrm>
        </p:spPr>
        <p:txBody>
          <a:bodyPr/>
          <a:lstStyle/>
          <a:p>
            <a:fld id="{F5AE31D1-EDFF-4F10-8DDD-7FC52767F64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0037D-F026-4A6D-8963-BD5E49C24581}" type="datetimeFigureOut">
              <a:rPr lang="ru-RU" smtClean="0"/>
              <a:t>12.03.2015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0037D-F026-4A6D-8963-BD5E49C24581}" type="datetimeFigureOut">
              <a:rPr lang="ru-RU" smtClean="0"/>
              <a:t>12.03.2015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E0037D-F026-4A6D-8963-BD5E49C24581}" type="datetimeFigureOut">
              <a:rPr lang="ru-RU" smtClean="0"/>
              <a:t>12.03.2015</a:t>
            </a:fld>
            <a:endParaRPr lang="ru-RU"/>
          </a:p>
        </p:txBody>
      </p:sp>
      <p:sp>
        <p:nvSpPr>
          <p:cNvPr id="19" name="Footer Placeholder 18"/>
          <p:cNvSpPr>
            <a:spLocks noGrp="1"/>
          </p:cNvSpPr>
          <p:nvPr>
            <p:ph type="ftr" sz="quarter" idx="11"/>
          </p:nvPr>
        </p:nvSpPr>
        <p:spPr>
          <a:xfrm>
            <a:off x="3581400" y="76200"/>
            <a:ext cx="2895600" cy="288925"/>
          </a:xfrm>
        </p:spPr>
        <p:txBody>
          <a:bodyPr/>
          <a:lstStyle/>
          <a:p>
            <a:endParaRPr lang="ru-RU"/>
          </a:p>
        </p:txBody>
      </p:sp>
      <p:sp>
        <p:nvSpPr>
          <p:cNvPr id="16" name="Slide Number Placeholder 15"/>
          <p:cNvSpPr>
            <a:spLocks noGrp="1"/>
          </p:cNvSpPr>
          <p:nvPr>
            <p:ph type="sldNum" sz="quarter" idx="12"/>
          </p:nvPr>
        </p:nvSpPr>
        <p:spPr>
          <a:xfrm>
            <a:off x="8229600" y="6473952"/>
            <a:ext cx="758952" cy="246888"/>
          </a:xfrm>
        </p:spPr>
        <p:txBody>
          <a:bodyPr/>
          <a:lstStyle/>
          <a:p>
            <a:fld id="{F5AE31D1-EDFF-4F10-8DDD-7FC52767F64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BE0037D-F026-4A6D-8963-BD5E49C24581}" type="datetimeFigureOut">
              <a:rPr lang="ru-RU" smtClean="0"/>
              <a:t>12.03.2015</a:t>
            </a:fld>
            <a:endParaRPr lang="ru-RU"/>
          </a:p>
        </p:txBody>
      </p:sp>
      <p:sp>
        <p:nvSpPr>
          <p:cNvPr id="11" name="Footer Placeholder 10"/>
          <p:cNvSpPr>
            <a:spLocks noGrp="1"/>
          </p:cNvSpPr>
          <p:nvPr>
            <p:ph type="ftr" sz="quarter" idx="11"/>
          </p:nvPr>
        </p:nvSpPr>
        <p:spPr/>
        <p:txBody>
          <a:bodyPr/>
          <a:lstStyle/>
          <a:p>
            <a:endParaRPr lang="ru-RU"/>
          </a:p>
        </p:txBody>
      </p:sp>
      <p:sp>
        <p:nvSpPr>
          <p:cNvPr id="16" name="Slide Number Placeholder 15"/>
          <p:cNvSpPr>
            <a:spLocks noGrp="1"/>
          </p:cNvSpPr>
          <p:nvPr>
            <p:ph type="sldNum" sz="quarter" idx="12"/>
          </p:nvPr>
        </p:nvSpPr>
        <p:spPr/>
        <p:txBody>
          <a:bodyPr/>
          <a:lstStyle/>
          <a:p>
            <a:fld id="{F5AE31D1-EDFF-4F10-8DDD-7FC52767F64D}" type="slidenum">
              <a:rPr lang="ru-RU" smtClean="0"/>
              <a:t>‹#›</a:t>
            </a:fld>
            <a:endParaRPr lang="ru-RU"/>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BE0037D-F026-4A6D-8963-BD5E49C24581}" type="datetimeFigureOut">
              <a:rPr lang="ru-RU" smtClean="0"/>
              <a:t>12.03.2015</a:t>
            </a:fld>
            <a:endParaRPr lang="ru-RU"/>
          </a:p>
        </p:txBody>
      </p:sp>
      <p:sp>
        <p:nvSpPr>
          <p:cNvPr id="10" name="Footer Placeholder 9"/>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BE0037D-F026-4A6D-8963-BD5E49C24581}" type="datetimeFigureOut">
              <a:rPr lang="ru-RU" smtClean="0"/>
              <a:t>12.03.2015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229600" y="6477000"/>
            <a:ext cx="762000" cy="246888"/>
          </a:xfrm>
        </p:spPr>
        <p:txBody>
          <a:bodyPr/>
          <a:lstStyle/>
          <a:p>
            <a:fld id="{F5AE31D1-EDFF-4F10-8DDD-7FC52767F64D}" type="slidenum">
              <a:rPr lang="ru-RU" smtClean="0"/>
              <a:t>‹#›</a:t>
            </a:fld>
            <a:endParaRPr lang="ru-RU"/>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BE0037D-F026-4A6D-8963-BD5E49C24581}" type="datetimeFigureOut">
              <a:rPr lang="ru-RU" smtClean="0"/>
              <a:t>12.03.2015</a:t>
            </a:fld>
            <a:endParaRPr lang="ru-RU"/>
          </a:p>
        </p:txBody>
      </p:sp>
      <p:sp>
        <p:nvSpPr>
          <p:cNvPr id="21" name="Footer Placeholder 20"/>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E0037D-F026-4A6D-8963-BD5E49C24581}" type="datetimeFigureOut">
              <a:rPr lang="ru-RU" smtClean="0"/>
              <a:t>12.03.2015</a:t>
            </a:fld>
            <a:endParaRPr lang="ru-RU"/>
          </a:p>
        </p:txBody>
      </p:sp>
      <p:sp>
        <p:nvSpPr>
          <p:cNvPr id="24" name="Footer Placeholder 23"/>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E0037D-F026-4A6D-8963-BD5E49C24581}" type="datetimeFigureOut">
              <a:rPr lang="ru-RU" smtClean="0"/>
              <a:t>12.03.2015</a:t>
            </a:fld>
            <a:endParaRPr lang="ru-RU"/>
          </a:p>
        </p:txBody>
      </p:sp>
      <p:sp>
        <p:nvSpPr>
          <p:cNvPr id="29" name="Footer Placeholder 28"/>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5AE31D1-EDFF-4F10-8DDD-7FC52767F64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BE0037D-F026-4A6D-8963-BD5E49C24581}" type="datetimeFigureOut">
              <a:rPr lang="ru-RU" smtClean="0"/>
              <a:t>12.03.2015</a:t>
            </a:fld>
            <a:endParaRPr lang="ru-RU"/>
          </a:p>
        </p:txBody>
      </p:sp>
      <p:sp>
        <p:nvSpPr>
          <p:cNvPr id="5" name="Footer Placeholder 4"/>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F5AE31D1-EDFF-4F10-8DDD-7FC52767F64D}" type="slidenum">
              <a:rPr lang="ru-RU" smtClean="0"/>
              <a:t>‹#›</a:t>
            </a:fld>
            <a:endParaRPr lang="ru-RU"/>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BE0037D-F026-4A6D-8963-BD5E49C24581}" type="datetimeFigureOut">
              <a:rPr lang="ru-RU" smtClean="0"/>
              <a:t>12.03.2015</a:t>
            </a:fld>
            <a:endParaRPr lang="ru-R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5AE31D1-EDFF-4F10-8DDD-7FC52767F64D}" type="slidenum">
              <a:rPr lang="ru-RU" smtClean="0"/>
              <a:t>‹#›</a:t>
            </a:fld>
            <a:endParaRPr lang="ru-R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861048"/>
            <a:ext cx="8458200" cy="914400"/>
          </a:xfrm>
        </p:spPr>
        <p:txBody>
          <a:bodyPr>
            <a:normAutofit fontScale="62500" lnSpcReduction="20000"/>
          </a:bodyPr>
          <a:lstStyle/>
          <a:p>
            <a:pPr marL="914400" indent="-914400">
              <a:buAutoNum type="arabicPlain" startAt="10"/>
            </a:pPr>
            <a:r>
              <a:rPr lang="az-Latn-AZ"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MART</a:t>
            </a:r>
            <a:endPar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r>
              <a:rPr lang="en-US" sz="4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Kaz</a:t>
            </a:r>
            <a:r>
              <a:rPr lang="az-Latn-AZ"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ı</a:t>
            </a:r>
            <a:r>
              <a:rPr lang="en-US" sz="4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mova</a:t>
            </a:r>
            <a:r>
              <a:rPr lang="az-Latn-AZ"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Esmira </a:t>
            </a:r>
            <a:endParaRPr lang="ru-RU" sz="4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4" name="Rectangle 3"/>
          <p:cNvSpPr/>
          <p:nvPr/>
        </p:nvSpPr>
        <p:spPr>
          <a:xfrm>
            <a:off x="1331640" y="980728"/>
            <a:ext cx="60110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MİLLİ  TEATR  GÜNÜ</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1880173"/>
            <a:ext cx="4333875" cy="3362325"/>
          </a:xfrm>
          <a:prstGeom prst="rect">
            <a:avLst/>
          </a:prstGeom>
        </p:spPr>
      </p:pic>
    </p:spTree>
    <p:extLst>
      <p:ext uri="{BB962C8B-B14F-4D97-AF65-F5344CB8AC3E}">
        <p14:creationId xmlns:p14="http://schemas.microsoft.com/office/powerpoint/2010/main" val="1993908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2656"/>
            <a:ext cx="8352928" cy="4144094"/>
          </a:xfrm>
          <a:prstGeom prst="rect">
            <a:avLst/>
          </a:prstGeom>
        </p:spPr>
      </p:pic>
      <p:sp>
        <p:nvSpPr>
          <p:cNvPr id="4" name="Rectangle 3"/>
          <p:cNvSpPr/>
          <p:nvPr/>
        </p:nvSpPr>
        <p:spPr>
          <a:xfrm>
            <a:off x="755576" y="4721661"/>
            <a:ext cx="711072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KUKLA  TEATRI</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3413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8640960" cy="4511947"/>
          </a:xfrm>
          <a:prstGeom prst="rect">
            <a:avLst/>
          </a:prstGeom>
        </p:spPr>
      </p:pic>
      <p:sp>
        <p:nvSpPr>
          <p:cNvPr id="4" name="Rectangle 3"/>
          <p:cNvSpPr/>
          <p:nvPr/>
        </p:nvSpPr>
        <p:spPr>
          <a:xfrm>
            <a:off x="667533" y="4768375"/>
            <a:ext cx="7808933" cy="1754326"/>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Gənc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Tamaşaçılar teatrı</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7292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60648"/>
            <a:ext cx="8856984" cy="4644727"/>
          </a:xfrm>
          <a:prstGeom prst="rect">
            <a:avLst/>
          </a:prstGeom>
        </p:spPr>
      </p:pic>
      <p:sp>
        <p:nvSpPr>
          <p:cNvPr id="4" name="Rectangle 3"/>
          <p:cNvSpPr/>
          <p:nvPr/>
        </p:nvSpPr>
        <p:spPr>
          <a:xfrm>
            <a:off x="299645" y="4897498"/>
            <a:ext cx="8544711"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Musiqili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Komediya  teatrı</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28292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0"/>
            <a:ext cx="8712968" cy="4725144"/>
          </a:xfrm>
          <a:prstGeom prst="rect">
            <a:avLst/>
          </a:prstGeom>
        </p:spPr>
      </p:pic>
      <p:sp>
        <p:nvSpPr>
          <p:cNvPr id="4" name="Rectangle 3"/>
          <p:cNvSpPr/>
          <p:nvPr/>
        </p:nvSpPr>
        <p:spPr>
          <a:xfrm>
            <a:off x="4479635" y="29673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755576" y="4856092"/>
            <a:ext cx="7110729" cy="1754326"/>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a:t>
            </a:r>
          </a:p>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DRAM  TEATRI</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63961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8856984" cy="4831977"/>
          </a:xfrm>
          <a:prstGeom prst="rect">
            <a:avLst/>
          </a:prstGeom>
        </p:spPr>
      </p:pic>
      <p:sp>
        <p:nvSpPr>
          <p:cNvPr id="4" name="Rectangle 3"/>
          <p:cNvSpPr/>
          <p:nvPr/>
        </p:nvSpPr>
        <p:spPr>
          <a:xfrm>
            <a:off x="0" y="4999092"/>
            <a:ext cx="9286004" cy="1754326"/>
          </a:xfrm>
          <a:prstGeom prst="rect">
            <a:avLst/>
          </a:prstGeom>
        </p:spPr>
        <p:style>
          <a:lnRef idx="1">
            <a:schemeClr val="accent3"/>
          </a:lnRef>
          <a:fillRef idx="2">
            <a:schemeClr val="accent3"/>
          </a:fillRef>
          <a:effectRef idx="1">
            <a:schemeClr val="accent3"/>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z-Latn-AZ"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AZƏRBAYCAN  DÖVLƏT OPERA </a:t>
            </a:r>
          </a:p>
          <a:p>
            <a:pPr algn="ctr"/>
            <a:r>
              <a:rPr lang="az-Latn-AZ"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VƏ  BALET  TEATRI</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221692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680695"/>
            <a:ext cx="7776864" cy="3838918"/>
          </a:xfrm>
          <a:prstGeom prst="rect">
            <a:avLst/>
          </a:prstGeom>
        </p:spPr>
      </p:pic>
      <p:sp>
        <p:nvSpPr>
          <p:cNvPr id="3" name="Rectangle 2"/>
          <p:cNvSpPr/>
          <p:nvPr/>
        </p:nvSpPr>
        <p:spPr>
          <a:xfrm>
            <a:off x="160384" y="4721661"/>
            <a:ext cx="882324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z-Latn-A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 Dövlət Rus Dram </a:t>
            </a:r>
          </a:p>
          <a:p>
            <a:pPr algn="ct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teatrı</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5651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3600400" cy="6555641"/>
          </a:xfrm>
          <a:prstGeom prst="rect">
            <a:avLst/>
          </a:prstGeom>
        </p:spPr>
        <p:txBody>
          <a:bodyPr wrap="square">
            <a:spAutoFit/>
          </a:bodyPr>
          <a:lstStyle/>
          <a:p>
            <a:r>
              <a:rPr lang="az-Latn-AZ" sz="2800" dirty="0"/>
              <a:t>M.F.Axundzadə 1878-ci il fevralın 26-da ürək xəstəliyindən vəfat etmiş və vəsiyyətinə görə Tiflisdə vaxtilə Tatar qəbiristanlığı adlanan qəbiristanlıqda (indiki Nəbatat bağında) müəllimi Mirzə Şəfi Vazehin və qohumlarının olduğu Yemlikli Yerbatan adlanan yerdə dəfn olunmuşdur.</a:t>
            </a:r>
            <a:endParaRPr lang="ru-RU"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26776"/>
            <a:ext cx="5436096" cy="698477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2203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3371033"/>
              </p:ext>
            </p:extLst>
          </p:nvPr>
        </p:nvGraphicFramePr>
        <p:xfrm>
          <a:off x="323528" y="2060848"/>
          <a:ext cx="8686800" cy="51816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52187">
                <a:tc>
                  <a:txBody>
                    <a:bodyPr/>
                    <a:lstStyle/>
                    <a:p>
                      <a:r>
                        <a:rPr lang="az-Latn-AZ" sz="2800" b="1" dirty="0" smtClean="0"/>
                        <a:t>tamaşa</a:t>
                      </a:r>
                      <a:endParaRPr lang="ru-RU" sz="2800" b="1" dirty="0"/>
                    </a:p>
                  </a:txBody>
                  <a:tcPr/>
                </a:tc>
                <a:tc>
                  <a:txBody>
                    <a:bodyPr/>
                    <a:lstStyle/>
                    <a:p>
                      <a:r>
                        <a:rPr lang="az-Latn-AZ" sz="2800" b="1" dirty="0" smtClean="0"/>
                        <a:t>aktyor</a:t>
                      </a:r>
                      <a:endParaRPr lang="ru-RU" sz="2800" b="1" dirty="0"/>
                    </a:p>
                  </a:txBody>
                  <a:tcPr/>
                </a:tc>
                <a:tc>
                  <a:txBody>
                    <a:bodyPr/>
                    <a:lstStyle/>
                    <a:p>
                      <a:r>
                        <a:rPr lang="az-Latn-AZ" sz="2800" b="1" dirty="0" smtClean="0"/>
                        <a:t>Səhnə</a:t>
                      </a:r>
                      <a:endParaRPr lang="ru-RU" sz="2800" b="1" dirty="0"/>
                    </a:p>
                  </a:txBody>
                  <a:tcPr/>
                </a:tc>
                <a:tc>
                  <a:txBody>
                    <a:bodyPr/>
                    <a:lstStyle/>
                    <a:p>
                      <a:r>
                        <a:rPr lang="az-Latn-AZ" sz="2800" b="1" dirty="0" smtClean="0"/>
                        <a:t>tamaşaçı</a:t>
                      </a:r>
                      <a:endParaRPr lang="ru-RU" sz="2800" b="1" dirty="0"/>
                    </a:p>
                  </a:txBody>
                  <a:tcPr/>
                </a:tc>
                <a:tc>
                  <a:txBody>
                    <a:bodyPr/>
                    <a:lstStyle/>
                    <a:p>
                      <a:r>
                        <a:rPr lang="az-Latn-AZ" sz="2800" b="1" dirty="0" smtClean="0"/>
                        <a:t>rejissor</a:t>
                      </a:r>
                      <a:endParaRPr lang="ru-RU" sz="2800" b="1" dirty="0"/>
                    </a:p>
                  </a:txBody>
                  <a:tcPr/>
                </a:tc>
              </a:tr>
            </a:tbl>
          </a:graphicData>
        </a:graphic>
      </p:graphicFrame>
      <p:sp>
        <p:nvSpPr>
          <p:cNvPr id="5" name="Rectangle 4"/>
          <p:cNvSpPr/>
          <p:nvPr/>
        </p:nvSpPr>
        <p:spPr>
          <a:xfrm>
            <a:off x="467544" y="0"/>
            <a:ext cx="7819834"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Sual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işarəsinin</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yerinə</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hansı</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sözü</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yaza</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bilərik</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7" name="Straight Arrow Connector 6"/>
          <p:cNvCxnSpPr/>
          <p:nvPr/>
        </p:nvCxnSpPr>
        <p:spPr>
          <a:xfrm>
            <a:off x="1187624" y="2636912"/>
            <a:ext cx="2088232"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987824" y="2636912"/>
            <a:ext cx="57606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923928" y="2636912"/>
            <a:ext cx="864096"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644008" y="2636912"/>
            <a:ext cx="180020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544108" y="2636912"/>
            <a:ext cx="2412268"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987824" y="4149080"/>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800" b="1" dirty="0"/>
              <a:t>?</a:t>
            </a:r>
            <a:endParaRPr lang="ru-RU" sz="4800" b="1" dirty="0"/>
          </a:p>
        </p:txBody>
      </p:sp>
    </p:spTree>
    <p:extLst>
      <p:ext uri="{BB962C8B-B14F-4D97-AF65-F5344CB8AC3E}">
        <p14:creationId xmlns:p14="http://schemas.microsoft.com/office/powerpoint/2010/main" val="99608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b="1" dirty="0" smtClean="0">
                <a:solidFill>
                  <a:srgbClr val="C00000"/>
                </a:solidFill>
              </a:rPr>
              <a:t>«TEATR» YUNAN SÖZÜDÜR—  «TAMAŞA YERİ» MƏNASINI VERİR.</a:t>
            </a:r>
            <a:endParaRPr lang="ru-RU" b="1" dirty="0">
              <a:solidFill>
                <a:srgbClr val="C00000"/>
              </a:solidFill>
            </a:endParaRPr>
          </a:p>
        </p:txBody>
      </p:sp>
      <p:sp>
        <p:nvSpPr>
          <p:cNvPr id="3" name="Content Placeholder 2"/>
          <p:cNvSpPr>
            <a:spLocks noGrp="1"/>
          </p:cNvSpPr>
          <p:nvPr>
            <p:ph idx="1"/>
          </p:nvPr>
        </p:nvSpPr>
        <p:spPr/>
        <p:txBody>
          <a:bodyPr/>
          <a:lstStyle/>
          <a:p>
            <a:pPr marL="0" indent="0">
              <a:buNone/>
            </a:pPr>
            <a:r>
              <a:rPr lang="az-Latn-AZ" dirty="0" smtClean="0">
                <a:solidFill>
                  <a:srgbClr val="0070C0"/>
                </a:solidFill>
              </a:rPr>
              <a:t>    </a:t>
            </a:r>
            <a:r>
              <a:rPr lang="az-Latn-AZ" b="1" dirty="0" smtClean="0">
                <a:solidFill>
                  <a:srgbClr val="0070C0"/>
                </a:solidFill>
              </a:rPr>
              <a:t>Qədim yunanlar teatrı çox sevir,onu «böyüklər üçün məktəb»adlandırırdılar.Əvəllər tamaşalar  açıq </a:t>
            </a:r>
            <a:r>
              <a:rPr lang="az-Latn-AZ" b="1" smtClean="0">
                <a:solidFill>
                  <a:srgbClr val="0070C0"/>
                </a:solidFill>
              </a:rPr>
              <a:t>havada,təpənin  ətəyində  göstərilirdi</a:t>
            </a:r>
            <a:endParaRPr lang="az-Latn-AZ" b="1" dirty="0" smtClean="0">
              <a:solidFill>
                <a:srgbClr val="0070C0"/>
              </a:solidFill>
            </a:endParaRPr>
          </a:p>
          <a:p>
            <a:pPr marL="0" indent="0">
              <a:buNone/>
            </a:pPr>
            <a:r>
              <a:rPr lang="az-Latn-AZ" dirty="0">
                <a:solidFill>
                  <a:srgbClr val="0070C0"/>
                </a:solidFill>
              </a:rPr>
              <a:t> </a:t>
            </a:r>
            <a:r>
              <a:rPr lang="az-Latn-AZ" dirty="0" smtClean="0">
                <a:solidFill>
                  <a:srgbClr val="0070C0"/>
                </a:solidFill>
              </a:rPr>
              <a:t>   </a:t>
            </a:r>
            <a:r>
              <a:rPr lang="az-Latn-AZ" b="1" dirty="0" smtClean="0">
                <a:solidFill>
                  <a:srgbClr val="FF0000"/>
                </a:solidFill>
              </a:rPr>
              <a:t>10 Mart  Milli  Teatr  Günüdür.</a:t>
            </a:r>
          </a:p>
          <a:p>
            <a:pPr marL="0" indent="0">
              <a:buNone/>
            </a:pPr>
            <a:r>
              <a:rPr lang="az-Latn-AZ" b="1" dirty="0">
                <a:solidFill>
                  <a:srgbClr val="FF0000"/>
                </a:solidFill>
              </a:rPr>
              <a:t> </a:t>
            </a:r>
            <a:r>
              <a:rPr lang="az-Latn-AZ" b="1" dirty="0" smtClean="0">
                <a:solidFill>
                  <a:srgbClr val="FF0000"/>
                </a:solidFill>
              </a:rPr>
              <a:t>  27 Mart  Beynəxalq  Teatr  Günüdür</a:t>
            </a:r>
            <a:r>
              <a:rPr lang="az-Latn-AZ" dirty="0" smtClean="0">
                <a:solidFill>
                  <a:srgbClr val="0070C0"/>
                </a:solidFill>
              </a:rPr>
              <a:t>.</a:t>
            </a:r>
          </a:p>
          <a:p>
            <a:pPr marL="0" indent="0">
              <a:buNone/>
            </a:pPr>
            <a:r>
              <a:rPr lang="az-Latn-AZ" b="1" dirty="0">
                <a:solidFill>
                  <a:srgbClr val="0070C0"/>
                </a:solidFill>
              </a:rPr>
              <a:t> </a:t>
            </a:r>
            <a:r>
              <a:rPr lang="az-Latn-AZ" b="1" dirty="0" smtClean="0">
                <a:solidFill>
                  <a:srgbClr val="0070C0"/>
                </a:solidFill>
              </a:rPr>
              <a:t>M.F.Axundov həm Azərbaycan dramaturgiyasının,</a:t>
            </a:r>
          </a:p>
          <a:p>
            <a:pPr marL="0" indent="0">
              <a:buNone/>
            </a:pPr>
            <a:r>
              <a:rPr lang="az-Latn-AZ" b="1" dirty="0" smtClean="0">
                <a:solidFill>
                  <a:srgbClr val="0070C0"/>
                </a:solidFill>
              </a:rPr>
              <a:t> həm də Milli  teatrın  banisidir.</a:t>
            </a:r>
            <a:endParaRPr lang="ru-RU" b="1" dirty="0">
              <a:solidFill>
                <a:srgbClr val="0070C0"/>
              </a:solidFill>
            </a:endParaRPr>
          </a:p>
        </p:txBody>
      </p:sp>
    </p:spTree>
    <p:extLst>
      <p:ext uri="{BB962C8B-B14F-4D97-AF65-F5344CB8AC3E}">
        <p14:creationId xmlns:p14="http://schemas.microsoft.com/office/powerpoint/2010/main" val="268296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51" y="173574"/>
            <a:ext cx="4660665" cy="6001643"/>
          </a:xfrm>
          <a:prstGeom prst="rect">
            <a:avLst/>
          </a:prstGeom>
        </p:spPr>
        <p:txBody>
          <a:bodyPr wrap="square">
            <a:spAutoFit/>
          </a:bodyPr>
          <a:lstStyle/>
          <a:p>
            <a:r>
              <a:rPr lang="az-Latn-AZ" sz="2400" dirty="0" smtClean="0"/>
              <a:t>Azərbaycan dramaturgiyasının banisi, böyük mütəfəkkir, ictimai xadim Mirzə Fətəli Axundzadə 30 iyun 1812-ci ildə Azərbaycanın qədim əyalətlərindən olan Nuxada anadan olmuşdur. 1814-cü ildə onların ailəsi atalarının vətəni Təbriz şəhərinin yaxınlığındakı Xamnə qəsəbəsinə köçmüşdür. 1821-ci ildə anası Nanə xanım Fətəlinin atası Mirzə Məhəmməd Tağıdan ayrılmış və əmisi Axund Hacı Ələsgərin yanına, Qaradağın Horanid kəndinə (Cənubi Azərbaycan), 1825-ci ildə isə Şəkiyə köçmüşdür.</a:t>
            </a:r>
            <a:endParaRPr lang="ru-RU"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73574"/>
            <a:ext cx="4427984" cy="483960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784162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4967536" cy="5693866"/>
          </a:xfrm>
          <a:prstGeom prst="rect">
            <a:avLst/>
          </a:prstGeom>
        </p:spPr>
        <p:txBody>
          <a:bodyPr wrap="square">
            <a:spAutoFit/>
          </a:bodyPr>
          <a:lstStyle/>
          <a:p>
            <a:r>
              <a:rPr lang="az-Latn-AZ" sz="2800" dirty="0" smtClean="0"/>
              <a:t>Dövrünün müasir elmlərilə maraqlanan Fətəli 1833-cü ildə Şəkidə açılmış rus məktəbinə daxil olmuş və bir il burada təhsil almışdır.</a:t>
            </a:r>
          </a:p>
          <a:p>
            <a:r>
              <a:rPr lang="az-Latn-AZ" sz="2800" dirty="0" smtClean="0"/>
              <a:t> 1834-cü ildə o, Tiflisə getmiş, Qafqaz canişininin baş dəftərxanasında mülki işlər sahəsində Şərq dilləri mütərcimi təyin olunmuşdur.Çalışqanlığı sayəsində quranı, fars və ərəb dilini öyrənmişdir.</a:t>
            </a:r>
            <a:endParaRPr lang="az-Latn-AZ"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60648"/>
            <a:ext cx="5292080" cy="489654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231700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0"/>
            <a:ext cx="4572000" cy="1815882"/>
          </a:xfrm>
          <a:prstGeom prst="rect">
            <a:avLst/>
          </a:prstGeom>
        </p:spPr>
        <p:txBody>
          <a:bodyPr>
            <a:spAutoFit/>
          </a:bodyPr>
          <a:lstStyle/>
          <a:p>
            <a:r>
              <a:rPr lang="az-Latn-AZ" sz="2800" dirty="0"/>
              <a:t>M.F.Axundzadəyə Rusiya, Iran və Türkiyə dövlətləri tərəfindən təltif olunmuş orden və medallar</a:t>
            </a:r>
            <a:endParaRPr lang="ru-RU"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15882"/>
            <a:ext cx="9144000" cy="4925486"/>
          </a:xfrm>
          <a:prstGeom prst="rect">
            <a:avLst/>
          </a:prstGeom>
        </p:spPr>
      </p:pic>
    </p:spTree>
    <p:extLst>
      <p:ext uri="{BB962C8B-B14F-4D97-AF65-F5344CB8AC3E}">
        <p14:creationId xmlns:p14="http://schemas.microsoft.com/office/powerpoint/2010/main" val="120321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436096" cy="5016758"/>
          </a:xfrm>
          <a:prstGeom prst="rect">
            <a:avLst/>
          </a:prstGeom>
        </p:spPr>
        <p:txBody>
          <a:bodyPr wrap="square">
            <a:spAutoFit/>
          </a:bodyPr>
          <a:lstStyle/>
          <a:p>
            <a:r>
              <a:rPr lang="az-Latn-AZ" sz="3200" dirty="0"/>
              <a:t>Axundzadə bədii yaradıcılığına şeirlə başlamışdır (“Səbuhi” təxəllüsü ilə). Onun ilk şeiri “Zəmanədən şikayət” adlanır. Şeir fars dilində, klassik şərq şeiri ənənələri əsasında yazılmışdır. Şair bu şeirində daxili iztirablarını, gələcək haqqında düşüncələrini qələmə almışdır.</a:t>
            </a:r>
            <a:endParaRPr lang="ru-RU"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3" y="29277"/>
            <a:ext cx="3923928" cy="685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559448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4161"/>
            <a:ext cx="5976664" cy="6986528"/>
          </a:xfrm>
          <a:prstGeom prst="rect">
            <a:avLst/>
          </a:prstGeom>
        </p:spPr>
        <p:txBody>
          <a:bodyPr wrap="square">
            <a:spAutoFit/>
          </a:bodyPr>
          <a:lstStyle/>
          <a:p>
            <a:r>
              <a:rPr lang="az-Latn-AZ" sz="3200" dirty="0"/>
              <a:t>XIX əsrin 70-ci illərində Azərbaycanda milli teatrın yaranması mədəniyyətimizin tarixində çox böyük hadisə oldu. 1873-cü il martın 10-da Bakı realnı məktəbinin teatr həvəskarları truppası tərəfindən M. F. Axundzadənin </a:t>
            </a:r>
            <a:r>
              <a:rPr lang="az-Latn-AZ" sz="3200" dirty="0">
                <a:solidFill>
                  <a:srgbClr val="FF0000"/>
                </a:solidFill>
              </a:rPr>
              <a:t>"Sərgüzəşti-vəziri-xani Lənkəran" </a:t>
            </a:r>
            <a:r>
              <a:rPr lang="az-Latn-AZ" sz="3200" dirty="0"/>
              <a:t>komediyası tamaşaya qoyuldu. Bu şərəfli işdə H. Zərdabi və N. Vəzirov mühüm rol oynamışdılar. Bu tamaşa ilə Azərbaycanda milli teatrın əsası qoyuldu.</a:t>
            </a:r>
            <a:endParaRPr lang="ru-RU"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13987"/>
            <a:ext cx="3275856" cy="367918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3789040"/>
            <a:ext cx="2664296" cy="288032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4120536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368" y="188640"/>
            <a:ext cx="8320103"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142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əvvəl</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Azərbaycanda</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bir</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teatr</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olmadığı halda</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gün</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çoxlu</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a:t>
            </a:r>
            <a:r>
              <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trlarımız</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z-Latn-A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fəaliyyət</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göstərir</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569611"/>
            <a:ext cx="3810000" cy="2857500"/>
          </a:xfrm>
          <a:prstGeom prst="rect">
            <a:avLst/>
          </a:prstGeom>
        </p:spPr>
      </p:pic>
    </p:spTree>
    <p:extLst>
      <p:ext uri="{BB962C8B-B14F-4D97-AF65-F5344CB8AC3E}">
        <p14:creationId xmlns:p14="http://schemas.microsoft.com/office/powerpoint/2010/main" val="6617668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229</TotalTime>
  <Words>390</Words>
  <Application>Microsoft Office PowerPoint</Application>
  <PresentationFormat>Экран (4:3)</PresentationFormat>
  <Paragraphs>39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Trek</vt:lpstr>
      <vt:lpstr>Презентация PowerPoint</vt:lpstr>
      <vt:lpstr>Презентация PowerPoint</vt:lpstr>
      <vt:lpstr>«TEATR» YUNAN SÖZÜDÜR—  «TAMAŞA YERİ» MƏNASINI VERİR.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26</cp:revision>
  <dcterms:created xsi:type="dcterms:W3CDTF">2015-03-10T17:41:37Z</dcterms:created>
  <dcterms:modified xsi:type="dcterms:W3CDTF">2015-03-12T04:54:23Z</dcterms:modified>
</cp:coreProperties>
</file>